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98" r:id="rId2"/>
    <p:sldId id="400" r:id="rId3"/>
    <p:sldId id="401" r:id="rId4"/>
    <p:sldId id="334" r:id="rId5"/>
    <p:sldId id="327" r:id="rId6"/>
    <p:sldId id="307" r:id="rId7"/>
    <p:sldId id="339" r:id="rId8"/>
    <p:sldId id="332" r:id="rId9"/>
    <p:sldId id="331" r:id="rId10"/>
    <p:sldId id="310" r:id="rId11"/>
    <p:sldId id="328" r:id="rId12"/>
    <p:sldId id="329" r:id="rId13"/>
    <p:sldId id="330" r:id="rId14"/>
    <p:sldId id="340" r:id="rId15"/>
    <p:sldId id="393" r:id="rId16"/>
    <p:sldId id="394" r:id="rId17"/>
    <p:sldId id="341" r:id="rId18"/>
    <p:sldId id="342" r:id="rId19"/>
    <p:sldId id="387" r:id="rId20"/>
    <p:sldId id="386" r:id="rId21"/>
    <p:sldId id="388" r:id="rId22"/>
    <p:sldId id="313" r:id="rId23"/>
    <p:sldId id="402" r:id="rId24"/>
    <p:sldId id="373" r:id="rId25"/>
    <p:sldId id="396" r:id="rId26"/>
    <p:sldId id="392" r:id="rId27"/>
    <p:sldId id="382" r:id="rId28"/>
    <p:sldId id="318" r:id="rId29"/>
    <p:sldId id="403" r:id="rId30"/>
    <p:sldId id="391" r:id="rId31"/>
    <p:sldId id="374" r:id="rId32"/>
    <p:sldId id="375" r:id="rId33"/>
    <p:sldId id="376" r:id="rId34"/>
    <p:sldId id="377" r:id="rId35"/>
    <p:sldId id="408" r:id="rId36"/>
    <p:sldId id="399" r:id="rId37"/>
    <p:sldId id="404" r:id="rId38"/>
    <p:sldId id="333" r:id="rId39"/>
    <p:sldId id="370" r:id="rId40"/>
    <p:sldId id="335" r:id="rId41"/>
    <p:sldId id="368" r:id="rId42"/>
    <p:sldId id="369" r:id="rId43"/>
    <p:sldId id="384" r:id="rId44"/>
    <p:sldId id="336" r:id="rId45"/>
    <p:sldId id="325" r:id="rId46"/>
    <p:sldId id="405" r:id="rId47"/>
    <p:sldId id="354" r:id="rId48"/>
    <p:sldId id="395" r:id="rId49"/>
    <p:sldId id="352" r:id="rId50"/>
    <p:sldId id="389" r:id="rId51"/>
    <p:sldId id="383" r:id="rId52"/>
    <p:sldId id="381" r:id="rId53"/>
    <p:sldId id="406" r:id="rId54"/>
    <p:sldId id="337" r:id="rId55"/>
    <p:sldId id="350" r:id="rId56"/>
    <p:sldId id="365" r:id="rId57"/>
    <p:sldId id="362" r:id="rId58"/>
    <p:sldId id="361" r:id="rId59"/>
    <p:sldId id="359" r:id="rId60"/>
    <p:sldId id="407" r:id="rId6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ose storyline" id="{A0403065-73A4-4F90-B450-B8D8014A4176}">
          <p14:sldIdLst>
            <p14:sldId id="398"/>
            <p14:sldId id="400"/>
            <p14:sldId id="401"/>
            <p14:sldId id="334"/>
            <p14:sldId id="327"/>
            <p14:sldId id="307"/>
            <p14:sldId id="339"/>
            <p14:sldId id="332"/>
            <p14:sldId id="331"/>
            <p14:sldId id="310"/>
            <p14:sldId id="328"/>
            <p14:sldId id="329"/>
            <p14:sldId id="330"/>
            <p14:sldId id="340"/>
            <p14:sldId id="393"/>
            <p14:sldId id="394"/>
            <p14:sldId id="341"/>
            <p14:sldId id="342"/>
            <p14:sldId id="387"/>
            <p14:sldId id="386"/>
            <p14:sldId id="388"/>
            <p14:sldId id="313"/>
            <p14:sldId id="402"/>
            <p14:sldId id="373"/>
            <p14:sldId id="396"/>
            <p14:sldId id="392"/>
            <p14:sldId id="382"/>
            <p14:sldId id="318"/>
            <p14:sldId id="403"/>
            <p14:sldId id="391"/>
            <p14:sldId id="374"/>
            <p14:sldId id="375"/>
            <p14:sldId id="376"/>
            <p14:sldId id="377"/>
            <p14:sldId id="408"/>
            <p14:sldId id="399"/>
            <p14:sldId id="404"/>
            <p14:sldId id="333"/>
            <p14:sldId id="370"/>
            <p14:sldId id="335"/>
            <p14:sldId id="368"/>
            <p14:sldId id="369"/>
            <p14:sldId id="384"/>
            <p14:sldId id="336"/>
            <p14:sldId id="325"/>
            <p14:sldId id="405"/>
          </p14:sldIdLst>
        </p14:section>
        <p14:section name="back-up slides" id="{5FE31956-B690-467B-86B7-64AA7619D6FB}">
          <p14:sldIdLst>
            <p14:sldId id="354"/>
            <p14:sldId id="395"/>
            <p14:sldId id="352"/>
            <p14:sldId id="389"/>
            <p14:sldId id="383"/>
            <p14:sldId id="381"/>
            <p14:sldId id="406"/>
            <p14:sldId id="337"/>
            <p14:sldId id="350"/>
            <p14:sldId id="365"/>
            <p14:sldId id="362"/>
            <p14:sldId id="361"/>
            <p14:sldId id="359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F50"/>
    <a:srgbClr val="53B253"/>
    <a:srgbClr val="FF963B"/>
    <a:srgbClr val="468EC1"/>
    <a:srgbClr val="4C89AE"/>
    <a:srgbClr val="FFFFFF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0AC60-10E2-F61A-E4E8-A69C7294E3D4}" v="183" dt="2022-12-04T15:19:25.897"/>
    <p1510:client id="{20DAC118-A151-78C9-9E66-31A069FE16CF}" v="192" dt="2022-12-04T20:01:54.850"/>
    <p1510:client id="{23FC482B-25DA-824B-F343-84CA16BD748D}" v="308" dt="2022-12-05T13:41:12.022"/>
    <p1510:client id="{2AD44C1A-65FA-8B2E-C443-84BC91549E23}" v="2647" dt="2022-12-05T15:12:48.103"/>
    <p1510:client id="{40B8E8F1-B42F-2304-F288-B40B3BCBBCF0}" v="1" dt="2022-12-05T14:16:54.229"/>
    <p1510:client id="{5E69E775-33B4-AB11-551B-5FC43614F56D}" v="80" dt="2022-12-05T14:19:54.039"/>
    <p1510:client id="{62FB0A77-03F6-E024-F9DB-52715A650546}" v="3" dt="2022-12-05T12:16:33.477"/>
    <p1510:client id="{660B67DE-974C-43DA-A02C-D3CFECF1FB08}" v="2" dt="2022-12-05T12:12:38.457"/>
    <p1510:client id="{77700AEA-73C1-839D-9FE3-59D1CDFD53E6}" v="963" dt="2022-12-05T11:41:05.088"/>
    <p1510:client id="{7826A7A1-9A19-7444-838C-FD3F19B773BB}" v="40" dt="2022-12-05T12:34:07.695"/>
    <p1510:client id="{7CF5F575-34AA-1672-0047-2A779848F2E3}" v="160" dt="2022-12-05T00:28:04.811"/>
    <p1510:client id="{9AFC86B9-1CEE-209A-ADFD-940641F3710E}" v="76" dt="2022-12-04T22:03:55.879"/>
    <p1510:client id="{B5C55097-2E2E-D24B-52C2-EFF89BCA40AA}" v="3" dt="2022-12-04T21:06:44.720"/>
    <p1510:client id="{CC5A5D6D-12D4-6CDC-9B35-69962C707393}" v="12" dt="2022-12-05T14:51:47.137"/>
    <p1510:client id="{DB767BA0-6D74-BE09-DDD3-8D5C4C75C969}" v="80" dt="2022-12-04T21:35:45.123"/>
    <p1510:client id="{DD06B2D7-776A-7EE5-0FD7-E5E0874C48DC}" v="441" dt="2022-12-05T13:13:41.054"/>
    <p1510:client id="{E7433EB4-9161-A73F-D0A0-D85BE905D7C2}" v="260" dt="2022-12-04T18:24:23.730"/>
    <p1510:client id="{F64B6318-0103-68BD-6ABD-EA9A8BBD2AEF}" v="315" dt="2022-12-04T16:30:55.401"/>
    <p1510:client id="{FCE0298F-D64F-45FC-B522-D230C830D530}" v="1" dt="2022-12-04T19:45:20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5C72C-8001-437B-8B8D-3351042A853B}" type="datetimeFigureOut">
              <a:t>20/12/2022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D532B-C8B7-44E9-A8F4-687285AD0F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lert.com/one-third-millennials-believe-flat-earth-conspiracy-statistics-yougov-debunk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ensis.it/rapporto-annuale/la-societ%C3%A0-irrazional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64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9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point about distinction between environment properties and agent properties.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47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60974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Phase diagrams – looked at the entire range of a variables possible values </a:t>
            </a:r>
          </a:p>
          <a:p>
            <a:r>
              <a:rPr lang="en-US">
                <a:cs typeface="Calibri"/>
              </a:rPr>
              <a:t>Neighbor threshold is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12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 this era, people do not communicate between themselves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1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observe a longer survival rate of the exposed state – we can </a:t>
            </a:r>
            <a:r>
              <a:rPr lang="en-US" err="1"/>
              <a:t>preliminarliy</a:t>
            </a:r>
            <a:r>
              <a:rPr lang="en-US"/>
              <a:t> conclude that the structure of our current networks today, as much as they are prone to fake news, they are also extremely well connected, and with the presence of a higher amount of initial skeptics, exposed but </a:t>
            </a:r>
            <a:r>
              <a:rPr lang="en-US" err="1"/>
              <a:t>unifected</a:t>
            </a:r>
            <a:r>
              <a:rPr lang="en-US"/>
              <a:t> people remain longer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7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Relaxed caveman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The</a:t>
            </a:r>
            <a:r>
              <a:rPr lang="de-CH" baseline="0"/>
              <a:t> same </a:t>
            </a:r>
            <a:r>
              <a:rPr lang="de-CH" baseline="0" err="1"/>
              <a:t>conspiracy</a:t>
            </a:r>
            <a:r>
              <a:rPr lang="de-CH" baseline="0"/>
              <a:t> </a:t>
            </a:r>
            <a:r>
              <a:rPr lang="de-CH" baseline="0" err="1"/>
              <a:t>theories</a:t>
            </a:r>
            <a:r>
              <a:rPr lang="de-CH" baseline="0"/>
              <a:t> </a:t>
            </a:r>
            <a:r>
              <a:rPr lang="de-CH" baseline="0" err="1"/>
              <a:t>that</a:t>
            </a:r>
            <a:r>
              <a:rPr lang="de-CH" baseline="0"/>
              <a:t> i </a:t>
            </a:r>
            <a:r>
              <a:rPr lang="de-CH" baseline="0" err="1"/>
              <a:t>introduced</a:t>
            </a:r>
            <a:r>
              <a:rPr lang="de-CH" baseline="0"/>
              <a:t> </a:t>
            </a:r>
            <a:r>
              <a:rPr lang="de-CH" baseline="0" err="1"/>
              <a:t>bf</a:t>
            </a:r>
            <a:r>
              <a:rPr lang="de-CH" baseline="0"/>
              <a:t> </a:t>
            </a:r>
            <a:r>
              <a:rPr lang="de-CH" baseline="0" err="1"/>
              <a:t>vary</a:t>
            </a:r>
            <a:r>
              <a:rPr lang="de-CH" baseline="0"/>
              <a:t> </a:t>
            </a:r>
            <a:r>
              <a:rPr lang="de-CH" baseline="0" err="1"/>
              <a:t>greatly</a:t>
            </a:r>
            <a:r>
              <a:rPr lang="de-CH" baseline="0"/>
              <a:t> in </a:t>
            </a:r>
            <a:r>
              <a:rPr lang="de-CH" baseline="0" err="1"/>
              <a:t>how</a:t>
            </a:r>
            <a:r>
              <a:rPr lang="de-CH" baseline="0"/>
              <a:t> </a:t>
            </a:r>
            <a:r>
              <a:rPr lang="de-CH" baseline="0" err="1"/>
              <a:t>long</a:t>
            </a:r>
            <a:r>
              <a:rPr lang="de-CH" baseline="0"/>
              <a:t> </a:t>
            </a:r>
            <a:r>
              <a:rPr lang="de-CH" baseline="0" err="1"/>
              <a:t>theyve</a:t>
            </a:r>
            <a:r>
              <a:rPr lang="de-CH" baseline="0"/>
              <a:t> </a:t>
            </a:r>
            <a:r>
              <a:rPr lang="de-CH" baseline="0" err="1"/>
              <a:t>been</a:t>
            </a:r>
            <a:r>
              <a:rPr lang="de-CH" baseline="0"/>
              <a:t> </a:t>
            </a:r>
            <a:r>
              <a:rPr lang="de-CH" baseline="0" err="1"/>
              <a:t>around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2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10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>
                <a:cs typeface="Calibri"/>
              </a:rPr>
              <a:t>Maybe we should add or point down at the difference in money between his attempt bf and after involving 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CH" smtClean="0"/>
              <a:t>39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828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somehow really like this</a:t>
            </a:r>
            <a:r>
              <a:rPr lang="en-US" baseline="0"/>
              <a:t> colors and that we break the research question in 2.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1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CH" smtClean="0"/>
              <a:t>41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3544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CH" smtClean="0"/>
              <a:t>42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8960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I will</a:t>
            </a:r>
            <a:r>
              <a:rPr lang="de-CH" baseline="0"/>
              <a:t> </a:t>
            </a:r>
            <a:r>
              <a:rPr lang="de-CH" baseline="0" err="1"/>
              <a:t>make</a:t>
            </a:r>
            <a:r>
              <a:rPr lang="de-CH" baseline="0"/>
              <a:t> </a:t>
            </a:r>
            <a:r>
              <a:rPr lang="de-CH" baseline="0" err="1"/>
              <a:t>the</a:t>
            </a:r>
            <a:r>
              <a:rPr lang="de-CH" baseline="0"/>
              <a:t> </a:t>
            </a:r>
            <a:r>
              <a:rPr lang="de-CH" baseline="0" err="1"/>
              <a:t>timeline</a:t>
            </a:r>
            <a:r>
              <a:rPr lang="de-CH" baseline="0"/>
              <a:t> </a:t>
            </a:r>
            <a:r>
              <a:rPr lang="de-CH" baseline="0" err="1"/>
              <a:t>into</a:t>
            </a:r>
            <a:r>
              <a:rPr lang="de-CH" baseline="0"/>
              <a:t> a nice </a:t>
            </a:r>
            <a:r>
              <a:rPr lang="de-CH" baseline="0" err="1"/>
              <a:t>visual</a:t>
            </a:r>
            <a:r>
              <a:rPr lang="de-CH" baseline="0"/>
              <a:t> </a:t>
            </a:r>
            <a:r>
              <a:rPr lang="de-CH" baseline="0" err="1"/>
              <a:t>representation</a:t>
            </a:r>
            <a:r>
              <a:rPr lang="de-CH" baseline="0"/>
              <a:t> </a:t>
            </a:r>
            <a:r>
              <a:rPr lang="de-CH" baseline="0" err="1"/>
              <a:t>later</a:t>
            </a:r>
            <a:r>
              <a:rPr lang="de-CH" baseline="0"/>
              <a:t> </a:t>
            </a:r>
            <a:r>
              <a:rPr lang="de-CH" baseline="0" err="1"/>
              <a:t>today</a:t>
            </a:r>
            <a:r>
              <a:rPr lang="de-CH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82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Disclaimer: there is academic literature doubting that conspiracy theories are now more prevalent: </a:t>
            </a:r>
            <a:r>
              <a:rPr lang="en-US"/>
              <a:t>https://journals.plos.org/plosone/article?id=10.1371/journal.pone.0270429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32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Idea graphically show</a:t>
            </a:r>
            <a:r>
              <a:rPr lang="en-US" baseline="0"/>
              <a:t> point 3: preacher pic vs the guy on behind the curve (Netflix), showing the different societies/kinds.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Depends on </a:t>
            </a:r>
            <a:r>
              <a:rPr lang="en-US" err="1">
                <a:cs typeface="Calibri"/>
              </a:rPr>
              <a:t>chris</a:t>
            </a:r>
            <a:r>
              <a:rPr lang="en-US">
                <a:cs typeface="Calibri"/>
              </a:rPr>
              <a:t>, but I would personally come back to this slide when we introduce our second hypothesis.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20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>
                <a:cs typeface="Calibri"/>
              </a:rPr>
              <a:t>Fonts need to be fixed!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446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https://www.sciencealert.com/one-third-millennials-believe-flat-earth-conspiracy-statistics-yougov-debunk</a:t>
            </a:r>
            <a:endParaRPr lang="en-US"/>
          </a:p>
          <a:p>
            <a:r>
              <a:rPr lang="en-US"/>
              <a:t>https://carsey.unh.edu/publication/conspiracy-vs-science-a-survey-of-us-public-beliefs</a:t>
            </a:r>
            <a:endParaRPr lang="en-US">
              <a:cs typeface="Calibri" panose="020F0502020204030204"/>
            </a:endParaRPr>
          </a:p>
          <a:p>
            <a:r>
              <a:rPr lang="en-US">
                <a:hlinkClick r:id="rId4"/>
              </a:rPr>
              <a:t>https://www.censis.it/rapporto-annuale/la-societ%C3%A0-irrazionale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https://d25d2506sfb94s.cloudfront.net/cumulus_uploads/document/xj7rpmvws8/econTabReport.pdf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0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Qanon</a:t>
            </a:r>
            <a:r>
              <a:rPr lang="de-CH" baseline="0"/>
              <a:t> </a:t>
            </a:r>
            <a:r>
              <a:rPr lang="de-CH" baseline="0" err="1"/>
              <a:t>since</a:t>
            </a:r>
            <a:r>
              <a:rPr lang="de-CH" baseline="0"/>
              <a:t> 2017, </a:t>
            </a:r>
            <a:r>
              <a:rPr lang="de-CH" baseline="0" err="1"/>
              <a:t>covid</a:t>
            </a:r>
            <a:r>
              <a:rPr lang="de-CH" baseline="0"/>
              <a:t> </a:t>
            </a:r>
            <a:r>
              <a:rPr lang="de-CH" baseline="0" err="1"/>
              <a:t>obviously</a:t>
            </a:r>
            <a:r>
              <a:rPr lang="de-CH" baseline="0"/>
              <a:t> </a:t>
            </a:r>
            <a:r>
              <a:rPr lang="de-CH" baseline="0" err="1"/>
              <a:t>even</a:t>
            </a:r>
            <a:r>
              <a:rPr lang="de-CH" baseline="0"/>
              <a:t> </a:t>
            </a:r>
            <a:r>
              <a:rPr lang="de-CH" baseline="0" err="1"/>
              <a:t>more</a:t>
            </a:r>
            <a:r>
              <a:rPr lang="de-CH" baseline="0"/>
              <a:t> </a:t>
            </a:r>
            <a:r>
              <a:rPr lang="de-CH" baseline="0" err="1"/>
              <a:t>recent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36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point about distinction between environment properties and agent properties.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59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Is implementations the right word? Literature?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D532B-C8B7-44E9-A8F4-687285AD0F2A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This </a:t>
            </a:r>
            <a:r>
              <a:rPr lang="de-CH" err="1"/>
              <a:t>two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 baseline="0"/>
              <a:t> </a:t>
            </a:r>
            <a:r>
              <a:rPr lang="de-CH" baseline="0" err="1"/>
              <a:t>centuries</a:t>
            </a:r>
            <a:r>
              <a:rPr lang="de-CH" baseline="0"/>
              <a:t> </a:t>
            </a:r>
            <a:r>
              <a:rPr lang="de-CH" baseline="0" err="1"/>
              <a:t>old</a:t>
            </a:r>
            <a:r>
              <a:rPr lang="de-CH" baseline="0"/>
              <a:t> (flat </a:t>
            </a:r>
            <a:r>
              <a:rPr lang="de-CH" baseline="0" err="1"/>
              <a:t>earth</a:t>
            </a:r>
            <a:r>
              <a:rPr lang="de-CH" baseline="0"/>
              <a:t>/</a:t>
            </a:r>
            <a:r>
              <a:rPr lang="de-CH" baseline="0" err="1"/>
              <a:t>iluminati</a:t>
            </a:r>
            <a:r>
              <a:rPr lang="de-CH" baseline="0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2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This </a:t>
            </a:r>
            <a:r>
              <a:rPr lang="de-CH" err="1"/>
              <a:t>two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 baseline="0"/>
              <a:t> </a:t>
            </a:r>
            <a:r>
              <a:rPr lang="de-CH" baseline="0" err="1"/>
              <a:t>centuries</a:t>
            </a:r>
            <a:r>
              <a:rPr lang="de-CH" baseline="0"/>
              <a:t> </a:t>
            </a:r>
            <a:r>
              <a:rPr lang="de-CH" baseline="0" err="1"/>
              <a:t>old</a:t>
            </a:r>
            <a:r>
              <a:rPr lang="de-CH" baseline="0"/>
              <a:t> (flat </a:t>
            </a:r>
            <a:r>
              <a:rPr lang="de-CH" baseline="0" err="1"/>
              <a:t>earth</a:t>
            </a:r>
            <a:r>
              <a:rPr lang="de-CH" baseline="0"/>
              <a:t>/</a:t>
            </a:r>
            <a:r>
              <a:rPr lang="de-CH" baseline="0" err="1"/>
              <a:t>iluminati</a:t>
            </a:r>
            <a:r>
              <a:rPr lang="de-CH" baseline="0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0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D532B-C8B7-44E9-A8F4-687285AD0F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0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5348423.2020.17742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doi.org/10.5210/fm.v23i12.825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5348423.2020.177425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doi.org/10.5210/fm.v23i12.825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yABh-kbVciM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ABh-kbVciM?feature=oembed" TargetMode="Externa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5348423.2020.177425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5210/fm.v23i12.8251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25d2506sfb94s.cloudfront.net/cumulus_uploads/document/waya2tqcg8/YG-Archive-ScienceBIANO-11021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1.folha.uol.com.br/ciencia/2019/07/7-dos-brasileiros-afirmam-que-terra-e-plana-mostra-pesquisa.shtml" TargetMode="External"/><Relationship Id="rId4" Type="http://schemas.openxmlformats.org/officeDocument/2006/relationships/hyperlink" Target="https://d25d2506sfb94s.cloudfront.net/cumulus_uploads/document/xj7rpmvws8/econTabRepor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7/S0140525X00032325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15348423.2020.1774257?scroll=top&amp;needAccess=true" TargetMode="External"/><Relationship Id="rId2" Type="http://schemas.openxmlformats.org/officeDocument/2006/relationships/hyperlink" Target="https://journals.plos.org/plosone/article?id=10.1371/journal.pone.0270429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de-DE" b="1">
              <a:ln>
                <a:solidFill>
                  <a:sysClr val="windowText" lastClr="000000"/>
                </a:solidFill>
              </a:ln>
              <a:solidFill>
                <a:srgbClr val="4C89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31784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b="1"/>
              <a:t>Gent </a:t>
            </a:r>
            <a:r>
              <a:rPr lang="de-DE" sz="2000" b="1" err="1"/>
              <a:t>Serifi</a:t>
            </a:r>
            <a:r>
              <a:rPr lang="de-DE" sz="2000" b="1"/>
              <a:t>, Anja </a:t>
            </a:r>
            <a:r>
              <a:rPr lang="de-DE" sz="2000" b="1" err="1"/>
              <a:t>Sjöström</a:t>
            </a:r>
            <a:r>
              <a:rPr lang="de-DE" sz="2000" b="1"/>
              <a:t>, Jose Luis </a:t>
            </a:r>
            <a:r>
              <a:rPr lang="de-DE" sz="2000" b="1" err="1"/>
              <a:t>Ocana</a:t>
            </a:r>
            <a:r>
              <a:rPr lang="de-DE" sz="2000" b="1"/>
              <a:t> Pujol, Christopher Witzany</a:t>
            </a:r>
          </a:p>
          <a:p>
            <a:endParaRPr lang="de-DE" sz="2000" b="1"/>
          </a:p>
          <a:p>
            <a:r>
              <a:rPr lang="de-DE" sz="2000" b="1"/>
              <a:t>05.12.2022</a:t>
            </a:r>
          </a:p>
        </p:txBody>
      </p:sp>
    </p:spTree>
    <p:extLst>
      <p:ext uri="{BB962C8B-B14F-4D97-AF65-F5344CB8AC3E}">
        <p14:creationId xmlns:p14="http://schemas.microsoft.com/office/powerpoint/2010/main" val="826693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Limitations of the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Many “political” conspiracy theories analyzed: do people still care about who killed Kennedy?</a:t>
            </a:r>
          </a:p>
          <a:p>
            <a:r>
              <a:rPr lang="de-CH"/>
              <a:t>Studies 2,3 and 4: </a:t>
            </a:r>
            <a:r>
              <a:rPr lang="de-CH" err="1"/>
              <a:t>Oldest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point</a:t>
            </a:r>
            <a:r>
              <a:rPr lang="de-CH"/>
              <a:t> 2012.</a:t>
            </a:r>
            <a:endParaRPr lang="de-CH">
              <a:cs typeface="Calibri"/>
            </a:endParaRPr>
          </a:p>
          <a:p>
            <a:r>
              <a:rPr lang="de-CH"/>
              <a:t>Study 1: </a:t>
            </a:r>
            <a:r>
              <a:rPr lang="de-CH" err="1"/>
              <a:t>popularity</a:t>
            </a:r>
            <a:r>
              <a:rPr lang="de-CH"/>
              <a:t> </a:t>
            </a:r>
            <a:r>
              <a:rPr lang="de-CH" err="1"/>
              <a:t>conspiracy</a:t>
            </a:r>
            <a:r>
              <a:rPr lang="de-CH"/>
              <a:t> </a:t>
            </a:r>
            <a:r>
              <a:rPr lang="de-CH" err="1"/>
              <a:t>theories</a:t>
            </a:r>
            <a:r>
              <a:rPr lang="de-CH"/>
              <a:t> </a:t>
            </a:r>
            <a:r>
              <a:rPr lang="de-CH" err="1"/>
              <a:t>compared</a:t>
            </a:r>
            <a:r>
              <a:rPr lang="de-CH"/>
              <a:t> </a:t>
            </a:r>
            <a:r>
              <a:rPr lang="de-CH" err="1"/>
              <a:t>over</a:t>
            </a:r>
            <a:r>
              <a:rPr lang="de-CH"/>
              <a:t> different </a:t>
            </a:r>
            <a:r>
              <a:rPr lang="de-CH" err="1"/>
              <a:t>amounts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time (</a:t>
            </a:r>
            <a:r>
              <a:rPr lang="de-CH" err="1"/>
              <a:t>from</a:t>
            </a:r>
            <a:r>
              <a:rPr lang="de-CH"/>
              <a:t> 6 </a:t>
            </a:r>
            <a:r>
              <a:rPr lang="de-CH" err="1"/>
              <a:t>months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55 </a:t>
            </a:r>
            <a:r>
              <a:rPr lang="de-CH" err="1"/>
              <a:t>years</a:t>
            </a:r>
            <a:r>
              <a:rPr lang="de-CH"/>
              <a:t>):</a:t>
            </a:r>
          </a:p>
          <a:p>
            <a:pPr lvl="1"/>
            <a:r>
              <a:rPr lang="de-CH">
                <a:cs typeface="Calibri"/>
              </a:rPr>
              <a:t>Mean 12 </a:t>
            </a:r>
            <a:r>
              <a:rPr lang="de-CH" err="1">
                <a:cs typeface="Calibri"/>
              </a:rPr>
              <a:t>years</a:t>
            </a:r>
            <a:endParaRPr lang="de-CH">
              <a:cs typeface="Calibri"/>
            </a:endParaRPr>
          </a:p>
          <a:p>
            <a:pPr lvl="1"/>
            <a:r>
              <a:rPr lang="de-CH">
                <a:cs typeface="Calibri"/>
              </a:rPr>
              <a:t>Median 8 </a:t>
            </a:r>
            <a:r>
              <a:rPr lang="de-CH" err="1">
                <a:cs typeface="Calibri"/>
              </a:rPr>
              <a:t>years</a:t>
            </a:r>
            <a:r>
              <a:rPr lang="de-CH">
                <a:cs typeface="Calibri"/>
              </a:rPr>
              <a:t>                                        Most </a:t>
            </a:r>
            <a:r>
              <a:rPr lang="de-CH" err="1">
                <a:cs typeface="Calibri"/>
              </a:rPr>
              <a:t>data</a:t>
            </a:r>
            <a:r>
              <a:rPr lang="de-CH">
                <a:cs typeface="Calibri"/>
              </a:rPr>
              <a:t> after 2010.</a:t>
            </a:r>
          </a:p>
          <a:p>
            <a:pPr lvl="1"/>
            <a:r>
              <a:rPr lang="de-CH">
                <a:cs typeface="Calibri"/>
              </a:rPr>
              <a:t>Std </a:t>
            </a:r>
            <a:r>
              <a:rPr lang="de-CH" err="1">
                <a:cs typeface="Calibri" panose="020F0502020204030204"/>
              </a:rPr>
              <a:t>Dev</a:t>
            </a:r>
            <a:r>
              <a:rPr lang="de-CH">
                <a:cs typeface="Calibri" panose="020F0502020204030204"/>
              </a:rPr>
              <a:t> Mean&gt;Mean!  </a:t>
            </a:r>
          </a:p>
          <a:p>
            <a:endParaRPr lang="en-US">
              <a:cs typeface="Calibri" panose="020F050202020403020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C28F87-C240-2CEF-8C97-FD568E6CB929}"/>
              </a:ext>
            </a:extLst>
          </p:cNvPr>
          <p:cNvCxnSpPr/>
          <p:nvPr/>
        </p:nvCxnSpPr>
        <p:spPr>
          <a:xfrm>
            <a:off x="4929094" y="4615330"/>
            <a:ext cx="1153458" cy="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1F6CB5-6247-12C6-762F-B5D64F094BC6}"/>
              </a:ext>
            </a:extLst>
          </p:cNvPr>
          <p:cNvCxnSpPr/>
          <p:nvPr/>
        </p:nvCxnSpPr>
        <p:spPr>
          <a:xfrm>
            <a:off x="4930029" y="4123205"/>
            <a:ext cx="2988" cy="10638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6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DA1215-5A73-DCD1-1BBE-3F35C048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8"/>
          <a:stretch/>
        </p:blipFill>
        <p:spPr>
          <a:xfrm>
            <a:off x="6710516" y="354665"/>
            <a:ext cx="4277654" cy="319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27F0B-0B0D-AA0D-C224-CFD4F44F5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7" r="15198"/>
          <a:stretch/>
        </p:blipFill>
        <p:spPr>
          <a:xfrm>
            <a:off x="1091879" y="354665"/>
            <a:ext cx="4586748" cy="31953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806184" y="315747"/>
            <a:ext cx="4872443" cy="3333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7" y="3992529"/>
            <a:ext cx="4750064" cy="241762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6240565" y="3985157"/>
            <a:ext cx="4747605" cy="24154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6110748" y="216352"/>
            <a:ext cx="4872443" cy="3333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9" y="3992529"/>
            <a:ext cx="4284890" cy="2415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1059833" y="3985157"/>
            <a:ext cx="4747605" cy="24154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11" y="2334166"/>
            <a:ext cx="8453178" cy="2178291"/>
          </a:xfrm>
        </p:spPr>
        <p:txBody>
          <a:bodyPr>
            <a:normAutofit fontScale="90000"/>
          </a:bodyPr>
          <a:lstStyle/>
          <a:p>
            <a:pPr algn="ctr"/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theories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DA1215-5A73-DCD1-1BBE-3F35C048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8"/>
          <a:stretch/>
        </p:blipFill>
        <p:spPr>
          <a:xfrm>
            <a:off x="6710516" y="354665"/>
            <a:ext cx="4277654" cy="319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27F0B-0B0D-AA0D-C224-CFD4F44F5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7" r="15198"/>
          <a:stretch/>
        </p:blipFill>
        <p:spPr>
          <a:xfrm>
            <a:off x="1091879" y="354665"/>
            <a:ext cx="4586748" cy="31953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806184" y="315747"/>
            <a:ext cx="4872443" cy="3333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7" y="3992529"/>
            <a:ext cx="4750064" cy="241762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9" y="3992529"/>
            <a:ext cx="4284890" cy="2415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1059833" y="3985157"/>
            <a:ext cx="4747605" cy="24154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11" y="2334166"/>
            <a:ext cx="8453178" cy="2178291"/>
          </a:xfrm>
        </p:spPr>
        <p:txBody>
          <a:bodyPr>
            <a:normAutofit fontScale="90000"/>
          </a:bodyPr>
          <a:lstStyle/>
          <a:p>
            <a:pPr algn="ctr"/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theories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DA1215-5A73-DCD1-1BBE-3F35C048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8"/>
          <a:stretch/>
        </p:blipFill>
        <p:spPr>
          <a:xfrm>
            <a:off x="6710516" y="354665"/>
            <a:ext cx="4277654" cy="319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27F0B-0B0D-AA0D-C224-CFD4F44F5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7" r="15198"/>
          <a:stretch/>
        </p:blipFill>
        <p:spPr>
          <a:xfrm>
            <a:off x="1091879" y="354665"/>
            <a:ext cx="4586748" cy="3195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7" y="3992529"/>
            <a:ext cx="4750064" cy="241762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6240565" y="3985157"/>
            <a:ext cx="4747605" cy="24154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6110748" y="216352"/>
            <a:ext cx="4872443" cy="3333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9" y="3992529"/>
            <a:ext cx="4284890" cy="2415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11" y="2334166"/>
            <a:ext cx="8453178" cy="2178291"/>
          </a:xfrm>
        </p:spPr>
        <p:txBody>
          <a:bodyPr>
            <a:normAutofit fontScale="90000"/>
          </a:bodyPr>
          <a:lstStyle/>
          <a:p>
            <a:pPr algn="ctr"/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 in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theories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DA1215-5A73-DCD1-1BBE-3F35C048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8"/>
          <a:stretch/>
        </p:blipFill>
        <p:spPr>
          <a:xfrm>
            <a:off x="6710516" y="354665"/>
            <a:ext cx="4277654" cy="319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27F0B-0B0D-AA0D-C224-CFD4F44F5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7" r="15198"/>
          <a:stretch/>
        </p:blipFill>
        <p:spPr>
          <a:xfrm>
            <a:off x="1091879" y="354665"/>
            <a:ext cx="4586748" cy="3195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7" y="3992529"/>
            <a:ext cx="4750064" cy="241762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6240565" y="3985157"/>
            <a:ext cx="4747605" cy="24154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6110748" y="216352"/>
            <a:ext cx="4872443" cy="3333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9" y="3992529"/>
            <a:ext cx="4284890" cy="2415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11" y="2334166"/>
            <a:ext cx="8453178" cy="2178291"/>
          </a:xfrm>
        </p:spPr>
        <p:txBody>
          <a:bodyPr>
            <a:normAutofit fontScale="90000"/>
          </a:bodyPr>
          <a:lstStyle/>
          <a:p>
            <a:pPr algn="ctr"/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 Earth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1011450" y="3985157"/>
            <a:ext cx="4747605" cy="24154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10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Case study: Flat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00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Timeline</a:t>
            </a:r>
            <a:r>
              <a:rPr lang="en-US" baseline="30000"/>
              <a:t>1,2</a:t>
            </a:r>
            <a:r>
              <a:rPr lang="en-US"/>
              <a:t>: long history.</a:t>
            </a:r>
            <a:endParaRPr lang="en-US">
              <a:cs typeface="Calibri"/>
            </a:endParaRPr>
          </a:p>
          <a:p>
            <a:endParaRPr lang="en-US" baseline="30000">
              <a:cs typeface="Calibri" panose="020F0502020204030204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BD56D-5425-4068-37E7-CFA11A6AA67E}"/>
              </a:ext>
            </a:extLst>
          </p:cNvPr>
          <p:cNvSpPr txBox="1"/>
          <p:nvPr/>
        </p:nvSpPr>
        <p:spPr>
          <a:xfrm>
            <a:off x="837659" y="6460731"/>
            <a:ext cx="111363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1 </a:t>
            </a:r>
            <a:r>
              <a:rPr lang="en-US" sz="1000">
                <a:ea typeface="+mn-lt"/>
                <a:cs typeface="+mn-lt"/>
              </a:rPr>
              <a:t>Olshansky, A.; Peaslee, R. M.; Landrum, A. R. Flat-Smacked! Converting to Flat </a:t>
            </a:r>
            <a:r>
              <a:rPr lang="en-US" sz="1000" err="1">
                <a:ea typeface="+mn-lt"/>
                <a:cs typeface="+mn-lt"/>
              </a:rPr>
              <a:t>Eartherism</a:t>
            </a:r>
            <a:r>
              <a:rPr lang="en-US" sz="1000">
                <a:ea typeface="+mn-lt"/>
                <a:cs typeface="+mn-lt"/>
              </a:rPr>
              <a:t>. </a:t>
            </a:r>
            <a:r>
              <a:rPr lang="en-US" sz="1000" i="1">
                <a:ea typeface="+mn-lt"/>
                <a:cs typeface="+mn-lt"/>
              </a:rPr>
              <a:t>Journal of Media and Religion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b="1">
                <a:ea typeface="+mn-lt"/>
                <a:cs typeface="+mn-lt"/>
              </a:rPr>
              <a:t>2020</a:t>
            </a:r>
            <a:r>
              <a:rPr lang="en-US" sz="1000">
                <a:ea typeface="+mn-lt"/>
                <a:cs typeface="+mn-lt"/>
              </a:rPr>
              <a:t>, </a:t>
            </a:r>
            <a:r>
              <a:rPr lang="en-US" sz="1000" i="1">
                <a:ea typeface="+mn-lt"/>
                <a:cs typeface="+mn-lt"/>
              </a:rPr>
              <a:t>19</a:t>
            </a:r>
            <a:r>
              <a:rPr lang="en-US" sz="1000">
                <a:ea typeface="+mn-lt"/>
                <a:cs typeface="+mn-lt"/>
              </a:rPr>
              <a:t> (2), 46–59. </a:t>
            </a:r>
            <a:r>
              <a:rPr lang="en-US" sz="1000">
                <a:ea typeface="+mn-lt"/>
                <a:cs typeface="+mn-lt"/>
                <a:hlinkClick r:id="rId3"/>
              </a:rPr>
              <a:t>https://doi.org/10.1080/15348423.2020.1774257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sz="1000">
                <a:cs typeface="Calibri"/>
              </a:rPr>
              <a:t>2 </a:t>
            </a:r>
            <a:r>
              <a:rPr lang="en-US" sz="1000">
                <a:ea typeface="+mn-lt"/>
                <a:cs typeface="+mn-lt"/>
              </a:rPr>
              <a:t>Paolillo, J. C. The Flat Earth Phenomenon on YouTube. </a:t>
            </a:r>
            <a:r>
              <a:rPr lang="en-US" sz="1000" i="1">
                <a:ea typeface="+mn-lt"/>
                <a:cs typeface="+mn-lt"/>
              </a:rPr>
              <a:t>First Monday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b="1">
                <a:ea typeface="+mn-lt"/>
                <a:cs typeface="+mn-lt"/>
              </a:rPr>
              <a:t>2018</a:t>
            </a:r>
            <a:r>
              <a:rPr lang="en-US" sz="1000">
                <a:ea typeface="+mn-lt"/>
                <a:cs typeface="+mn-lt"/>
              </a:rPr>
              <a:t>. </a:t>
            </a:r>
            <a:r>
              <a:rPr lang="en-US" sz="1000">
                <a:ea typeface="+mn-lt"/>
                <a:cs typeface="+mn-lt"/>
                <a:hlinkClick r:id="rId4"/>
              </a:rPr>
              <a:t>https://doi.org/10.5210/fm.v23i12.8251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27EAF8C2-3E62-8654-06B9-9A2D4AFB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21" y="1379197"/>
            <a:ext cx="5916803" cy="50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1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Case study: Flat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00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Timeline</a:t>
            </a:r>
            <a:r>
              <a:rPr lang="en-US" baseline="30000"/>
              <a:t>1,2</a:t>
            </a:r>
            <a:r>
              <a:rPr lang="en-US"/>
              <a:t>: long history.</a:t>
            </a:r>
          </a:p>
          <a:p>
            <a:pPr lvl="1"/>
            <a:endParaRPr lang="en-US">
              <a:cs typeface="Calibri" panose="020F0502020204030204"/>
            </a:endParaRPr>
          </a:p>
          <a:p>
            <a:r>
              <a:rPr lang="en-US"/>
              <a:t>Most people in Flat Earth Conferences converted recently by Youtube</a:t>
            </a:r>
            <a:r>
              <a:rPr lang="en-US" baseline="30000"/>
              <a:t>1</a:t>
            </a:r>
            <a:endParaRPr lang="en-US" baseline="30000" err="1">
              <a:cs typeface="Calibri"/>
            </a:endParaRPr>
          </a:p>
          <a:p>
            <a:r>
              <a:rPr lang="en-US"/>
              <a:t>Different demographics, more sensitive to science-based arguments</a:t>
            </a:r>
            <a:r>
              <a:rPr lang="en-US" baseline="30000"/>
              <a:t>2</a:t>
            </a:r>
            <a:endParaRPr lang="en-US" baseline="30000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BD56D-5425-4068-37E7-CFA11A6AA67E}"/>
              </a:ext>
            </a:extLst>
          </p:cNvPr>
          <p:cNvSpPr txBox="1"/>
          <p:nvPr/>
        </p:nvSpPr>
        <p:spPr>
          <a:xfrm>
            <a:off x="837659" y="6460731"/>
            <a:ext cx="111363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1 </a:t>
            </a:r>
            <a:r>
              <a:rPr lang="en-US" sz="1000">
                <a:ea typeface="+mn-lt"/>
                <a:cs typeface="+mn-lt"/>
              </a:rPr>
              <a:t>Olshansky, A.; Peaslee, R. M.; Landrum, A. R. Flat-Smacked! Converting to Flat </a:t>
            </a:r>
            <a:r>
              <a:rPr lang="en-US" sz="1000" err="1">
                <a:ea typeface="+mn-lt"/>
                <a:cs typeface="+mn-lt"/>
              </a:rPr>
              <a:t>Eartherism</a:t>
            </a:r>
            <a:r>
              <a:rPr lang="en-US" sz="1000">
                <a:ea typeface="+mn-lt"/>
                <a:cs typeface="+mn-lt"/>
              </a:rPr>
              <a:t>. </a:t>
            </a:r>
            <a:r>
              <a:rPr lang="en-US" sz="1000" i="1">
                <a:ea typeface="+mn-lt"/>
                <a:cs typeface="+mn-lt"/>
              </a:rPr>
              <a:t>Journal of Media and Religion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b="1">
                <a:ea typeface="+mn-lt"/>
                <a:cs typeface="+mn-lt"/>
              </a:rPr>
              <a:t>2020</a:t>
            </a:r>
            <a:r>
              <a:rPr lang="en-US" sz="1000">
                <a:ea typeface="+mn-lt"/>
                <a:cs typeface="+mn-lt"/>
              </a:rPr>
              <a:t>, </a:t>
            </a:r>
            <a:r>
              <a:rPr lang="en-US" sz="1000" i="1">
                <a:ea typeface="+mn-lt"/>
                <a:cs typeface="+mn-lt"/>
              </a:rPr>
              <a:t>19</a:t>
            </a:r>
            <a:r>
              <a:rPr lang="en-US" sz="1000">
                <a:ea typeface="+mn-lt"/>
                <a:cs typeface="+mn-lt"/>
              </a:rPr>
              <a:t> (2), 46–59. </a:t>
            </a:r>
            <a:r>
              <a:rPr lang="en-US" sz="1000">
                <a:ea typeface="+mn-lt"/>
                <a:cs typeface="+mn-lt"/>
                <a:hlinkClick r:id="rId3"/>
              </a:rPr>
              <a:t>https://doi.org/10.1080/15348423.2020.1774257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sz="1000">
                <a:cs typeface="Calibri"/>
              </a:rPr>
              <a:t>2 </a:t>
            </a:r>
            <a:r>
              <a:rPr lang="en-US" sz="1000">
                <a:ea typeface="+mn-lt"/>
                <a:cs typeface="+mn-lt"/>
              </a:rPr>
              <a:t>Paolillo, J. C. The Flat Earth Phenomenon on YouTube. </a:t>
            </a:r>
            <a:r>
              <a:rPr lang="en-US" sz="1000" i="1">
                <a:ea typeface="+mn-lt"/>
                <a:cs typeface="+mn-lt"/>
              </a:rPr>
              <a:t>First Monday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b="1">
                <a:ea typeface="+mn-lt"/>
                <a:cs typeface="+mn-lt"/>
              </a:rPr>
              <a:t>2018</a:t>
            </a:r>
            <a:r>
              <a:rPr lang="en-US" sz="1000">
                <a:ea typeface="+mn-lt"/>
                <a:cs typeface="+mn-lt"/>
              </a:rPr>
              <a:t>. </a:t>
            </a:r>
            <a:r>
              <a:rPr lang="en-US" sz="1000">
                <a:ea typeface="+mn-lt"/>
                <a:cs typeface="+mn-lt"/>
                <a:hlinkClick r:id="rId4"/>
              </a:rPr>
              <a:t>https://doi.org/10.5210/fm.v23i12.8251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27EAF8C2-3E62-8654-06B9-9A2D4AFB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21" y="1379197"/>
            <a:ext cx="5916803" cy="50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DD54-A576-A936-061C-5110E635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care?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E89CC-87B9-B1DA-63C6-ED7158BF9D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Less popular than other science-related conspiracy theories (vaccines, moon landing...). 3-12% of western society</a:t>
            </a:r>
            <a:r>
              <a:rPr lang="en-US" baseline="30000">
                <a:cs typeface="Calibri"/>
              </a:rPr>
              <a:t>1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Still, broad media attention: Netflix.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7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8B2B6F8-8F35-A897-1191-9125A66DFC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1205" y="1825625"/>
            <a:ext cx="288359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801C97-26DE-DDAA-CA6A-23DD6180417B}"/>
              </a:ext>
            </a:extLst>
          </p:cNvPr>
          <p:cNvSpPr txBox="1"/>
          <p:nvPr/>
        </p:nvSpPr>
        <p:spPr>
          <a:xfrm>
            <a:off x="837659" y="6522935"/>
            <a:ext cx="59500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aseline="30000">
                <a:cs typeface="Calibri"/>
              </a:rPr>
              <a:t>1</a:t>
            </a:r>
            <a:r>
              <a:rPr lang="en-US" sz="1000">
                <a:cs typeface="Calibri"/>
              </a:rPr>
              <a:t> 3 serious surveys (US and UK) compared. Anecdotal evidence from another 3 countries in the same range. More info in back up slides</a:t>
            </a:r>
            <a:endParaRPr lang="en-US" sz="1000" err="1"/>
          </a:p>
        </p:txBody>
      </p:sp>
    </p:spTree>
    <p:extLst>
      <p:ext uri="{BB962C8B-B14F-4D97-AF65-F5344CB8AC3E}">
        <p14:creationId xmlns:p14="http://schemas.microsoft.com/office/powerpoint/2010/main" val="260930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DD54-A576-A936-061C-5110E635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care?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E89CC-87B9-B1DA-63C6-ED7158BF9D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Less popular than other science-related conspiracy theories (vaccines, moon landing...)</a:t>
            </a:r>
          </a:p>
          <a:p>
            <a:r>
              <a:rPr lang="en-US">
                <a:ea typeface="+mn-lt"/>
                <a:cs typeface="+mn-lt"/>
              </a:rPr>
              <a:t>Still, broad media attention: Netflix.</a:t>
            </a:r>
          </a:p>
          <a:p>
            <a:r>
              <a:rPr lang="en-US">
                <a:ea typeface="+mn-lt"/>
                <a:cs typeface="+mn-lt"/>
              </a:rPr>
              <a:t>Unlike other misinformation (</a:t>
            </a:r>
            <a:r>
              <a:rPr lang="en-US" err="1">
                <a:ea typeface="+mn-lt"/>
                <a:cs typeface="+mn-lt"/>
              </a:rPr>
              <a:t>eg.</a:t>
            </a:r>
            <a:r>
              <a:rPr lang="en-US">
                <a:ea typeface="+mn-lt"/>
                <a:cs typeface="+mn-lt"/>
              </a:rPr>
              <a:t> Vaccine hesitancy), it seems to be considered "innocent" and "laughable".</a:t>
            </a:r>
          </a:p>
        </p:txBody>
      </p:sp>
      <p:pic>
        <p:nvPicPr>
          <p:cNvPr id="5" name="Online Media 4" title="Skeptic of world being round dies in California rocket crash">
            <a:hlinkClick r:id="" action="ppaction://media"/>
            <a:extLst>
              <a:ext uri="{FF2B5EF4-FFF2-40B4-BE49-F238E27FC236}">
                <a16:creationId xmlns:a16="http://schemas.microsoft.com/office/drawing/2014/main" id="{6DCD728C-5FE5-76EC-E429-39C0500717B3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7000" y="2306249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53137992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Summary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introduction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gap</a:t>
            </a:r>
          </a:p>
        </p:txBody>
      </p:sp>
      <p:pic>
        <p:nvPicPr>
          <p:cNvPr id="13" name="Picture 9" descr="Text&#10;&#10;Description automatically generated">
            <a:extLst>
              <a:ext uri="{FF2B5EF4-FFF2-40B4-BE49-F238E27FC236}">
                <a16:creationId xmlns:a16="http://schemas.microsoft.com/office/drawing/2014/main" id="{1012A52C-4905-684B-21F8-8A45F145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37" y="1690817"/>
            <a:ext cx="5828715" cy="2313333"/>
          </a:xfrm>
          <a:prstGeom prst="rect">
            <a:avLst/>
          </a:prstGeom>
        </p:spPr>
      </p:pic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3A52CB-DEC0-B899-1D54-647C6860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4" y="4560165"/>
            <a:ext cx="10396694" cy="1807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8BD1CD-A369-8F69-CB56-412E5AB37C33}"/>
              </a:ext>
            </a:extLst>
          </p:cNvPr>
          <p:cNvSpPr txBox="1"/>
          <p:nvPr/>
        </p:nvSpPr>
        <p:spPr>
          <a:xfrm>
            <a:off x="5594075" y="4006040"/>
            <a:ext cx="99695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rgbClr val="FF0000"/>
                </a:solidFill>
                <a:latin typeface="Arial"/>
                <a:cs typeface="Calibri"/>
              </a:rPr>
              <a:t>vs</a:t>
            </a:r>
            <a:endParaRPr lang="en-US" sz="4400" b="1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7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9966-86DD-83D0-161C-CAFF2097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301625"/>
            <a:ext cx="6743700" cy="1338263"/>
          </a:xfrm>
        </p:spPr>
        <p:txBody>
          <a:bodyPr/>
          <a:lstStyle/>
          <a:p>
            <a:r>
              <a:rPr lang="en-US" b="1">
                <a:latin typeface="Arial"/>
                <a:cs typeface="Arial"/>
              </a:rPr>
              <a:t>Table of 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7985-5E44-0AA9-D589-CB12D895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GB">
                <a:cs typeface="Calibri" panose="020F0502020204030204"/>
              </a:rPr>
              <a:t>Some background on conspiracy theories </a:t>
            </a:r>
            <a:r>
              <a:rPr lang="en-GB" b="1">
                <a:ea typeface="+mn-lt"/>
                <a:cs typeface="+mn-lt"/>
              </a:rPr>
              <a:t>→</a:t>
            </a:r>
            <a:r>
              <a:rPr lang="en-GB">
                <a:cs typeface="Calibri" panose="020F0502020204030204"/>
              </a:rPr>
              <a:t> research question</a:t>
            </a:r>
            <a:endParaRPr lang="en-US"/>
          </a:p>
          <a:p>
            <a:pPr marL="514350" indent="-514350">
              <a:buAutoNum type="arabicPeriod"/>
            </a:pPr>
            <a:r>
              <a:rPr lang="en-GB">
                <a:cs typeface="Calibri" panose="020F0502020204030204"/>
              </a:rPr>
              <a:t>Our model </a:t>
            </a:r>
          </a:p>
          <a:p>
            <a:pPr marL="514350" indent="-514350">
              <a:buAutoNum type="arabicPeriod"/>
            </a:pPr>
            <a:r>
              <a:rPr lang="en-GB">
                <a:cs typeface="Calibri" panose="020F0502020204030204"/>
              </a:rPr>
              <a:t>Preliminary results</a:t>
            </a:r>
          </a:p>
          <a:p>
            <a:pPr marL="514350" indent="-514350">
              <a:buAutoNum type="arabicPeriod"/>
            </a:pPr>
            <a:r>
              <a:rPr lang="en-GB">
                <a:cs typeface="Calibri" panose="020F0502020204030204"/>
              </a:rPr>
              <a:t>Outlook, further work,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02855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Summary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introduction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gap</a:t>
            </a:r>
            <a:endParaRPr lang="en-US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4124D4-C98F-9D27-FE24-BE420C3B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92"/>
          <a:stretch/>
        </p:blipFill>
        <p:spPr>
          <a:xfrm>
            <a:off x="7281346" y="2617544"/>
            <a:ext cx="3874360" cy="2780866"/>
          </a:xfrm>
          <a:prstGeom prst="rect">
            <a:avLst/>
          </a:prstGeom>
        </p:spPr>
      </p:pic>
      <p:pic>
        <p:nvPicPr>
          <p:cNvPr id="7" name="Picture 7" descr="A picture containing old&#10;&#10;Description automatically generated">
            <a:extLst>
              <a:ext uri="{FF2B5EF4-FFF2-40B4-BE49-F238E27FC236}">
                <a16:creationId xmlns:a16="http://schemas.microsoft.com/office/drawing/2014/main" id="{9B017F0A-F4DC-3BA1-A49C-14EABC96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02" y="2543070"/>
            <a:ext cx="2776694" cy="2785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4EBF3A-C14A-E936-1649-4205D7686D37}"/>
              </a:ext>
            </a:extLst>
          </p:cNvPr>
          <p:cNvSpPr txBox="1"/>
          <p:nvPr/>
        </p:nvSpPr>
        <p:spPr>
          <a:xfrm>
            <a:off x="5594075" y="4006040"/>
            <a:ext cx="99695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rgbClr val="FF0000"/>
                </a:solidFill>
                <a:latin typeface="Arial"/>
                <a:cs typeface="Calibri"/>
              </a:rPr>
              <a:t>vs</a:t>
            </a:r>
            <a:endParaRPr lang="en-US" sz="4400" b="1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220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Summary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introduction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gap</a:t>
            </a:r>
            <a:endParaRPr lang="en-US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4124D4-C98F-9D27-FE24-BE420C3B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92"/>
          <a:stretch/>
        </p:blipFill>
        <p:spPr>
          <a:xfrm>
            <a:off x="7281346" y="2617544"/>
            <a:ext cx="3874360" cy="2780866"/>
          </a:xfrm>
          <a:prstGeom prst="rect">
            <a:avLst/>
          </a:prstGeom>
        </p:spPr>
      </p:pic>
      <p:pic>
        <p:nvPicPr>
          <p:cNvPr id="7" name="Picture 7" descr="A picture containing old&#10;&#10;Description automatically generated">
            <a:extLst>
              <a:ext uri="{FF2B5EF4-FFF2-40B4-BE49-F238E27FC236}">
                <a16:creationId xmlns:a16="http://schemas.microsoft.com/office/drawing/2014/main" id="{9B017F0A-F4DC-3BA1-A49C-14EABC96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02" y="2543070"/>
            <a:ext cx="2776694" cy="278506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379DAE-6713-B15E-C517-98305BBC50B6}"/>
              </a:ext>
            </a:extLst>
          </p:cNvPr>
          <p:cNvGrpSpPr/>
          <p:nvPr/>
        </p:nvGrpSpPr>
        <p:grpSpPr>
          <a:xfrm>
            <a:off x="4989813" y="3928999"/>
            <a:ext cx="2671874" cy="1443613"/>
            <a:chOff x="5009104" y="2829404"/>
            <a:chExt cx="2671874" cy="1443613"/>
          </a:xfrm>
        </p:grpSpPr>
        <p:pic>
          <p:nvPicPr>
            <p:cNvPr id="10" name="Picture 3" descr="Text&#10;&#10;Description automatically generated">
              <a:extLst>
                <a:ext uri="{FF2B5EF4-FFF2-40B4-BE49-F238E27FC236}">
                  <a16:creationId xmlns:a16="http://schemas.microsoft.com/office/drawing/2014/main" id="{BCC742FB-78F8-B17A-A842-562B8CA4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9104" y="2829404"/>
              <a:ext cx="2165419" cy="144361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4EBF3A-C14A-E936-1649-4205D7686D37}"/>
                </a:ext>
              </a:extLst>
            </p:cNvPr>
            <p:cNvSpPr txBox="1"/>
            <p:nvPr/>
          </p:nvSpPr>
          <p:spPr>
            <a:xfrm>
              <a:off x="6684024" y="3166875"/>
              <a:ext cx="99695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400" b="1">
                  <a:solidFill>
                    <a:srgbClr val="FF0000"/>
                  </a:solidFill>
                  <a:latin typeface="Arial"/>
                  <a:cs typeface="Calibri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B562-6423-1847-E6B8-019A52D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727" y="1137422"/>
            <a:ext cx="9578546" cy="3317189"/>
          </a:xfrm>
        </p:spPr>
        <p:txBody>
          <a:bodyPr>
            <a:normAutofit/>
          </a:bodyPr>
          <a:lstStyle/>
          <a:p>
            <a:pPr algn="ctr"/>
            <a:r>
              <a:rPr lang="de-DE" sz="3600" b="1">
                <a:latin typeface="Arial"/>
                <a:cs typeface="Arial"/>
              </a:rPr>
              <a:t>Research question:</a:t>
            </a:r>
            <a:br>
              <a:rPr lang="de-DE" sz="3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b="1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Is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the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topology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of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the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network  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responsible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for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the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increase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in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conspiracy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thinking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?</a:t>
            </a:r>
            <a:endParaRPr lang="en-CH" b="1">
              <a:ln>
                <a:solidFill>
                  <a:sysClr val="windowText" lastClr="000000"/>
                </a:solidFill>
              </a:ln>
              <a:solidFill>
                <a:srgbClr val="4C89AE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89E62-AD4F-3783-C34A-3CA2F38D6C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2" y="4454611"/>
            <a:ext cx="2468329" cy="18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2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2FCA-4063-6B07-20B9-1D9F6D831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2263"/>
            <a:ext cx="9144000" cy="2387600"/>
          </a:xfrm>
        </p:spPr>
        <p:txBody>
          <a:bodyPr>
            <a:normAutofit/>
          </a:bodyPr>
          <a:lstStyle/>
          <a:p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Our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model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7558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0B4E-4E09-5663-FC0C-4478CAD8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36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solidFill>
                  <a:srgbClr val="468E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b="1">
                <a:solidFill>
                  <a:srgbClr val="FF96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 b="1">
                <a:solidFill>
                  <a:srgbClr val="DD4F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 b="1">
                <a:solidFill>
                  <a:srgbClr val="53B2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-Model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Opinion Spread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366D-C7E6-6687-E488-130468DCC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663" y="3064565"/>
            <a:ext cx="4613905" cy="31783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468EC1"/>
                </a:solidFill>
              </a:rPr>
              <a:t>S</a:t>
            </a:r>
            <a:r>
              <a:rPr lang="de-DE" sz="3200" b="1" err="1"/>
              <a:t>usceptible</a:t>
            </a:r>
            <a:r>
              <a:rPr lang="de-DE"/>
              <a:t> </a:t>
            </a:r>
            <a:r>
              <a:rPr lang="de-DE" sz="2000"/>
              <a:t>(</a:t>
            </a:r>
            <a:r>
              <a:rPr lang="de-DE" sz="2000" err="1"/>
              <a:t>never</a:t>
            </a:r>
            <a:r>
              <a:rPr lang="de-DE" sz="2000"/>
              <a:t> </a:t>
            </a:r>
            <a:r>
              <a:rPr lang="de-DE" sz="2000" err="1"/>
              <a:t>heard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it</a:t>
            </a:r>
            <a:r>
              <a:rPr lang="de-DE" sz="2000"/>
              <a:t>)</a:t>
            </a:r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FF963B"/>
                </a:solidFill>
              </a:rPr>
              <a:t>E</a:t>
            </a:r>
            <a:r>
              <a:rPr lang="de-DE" sz="3200" b="1" err="1"/>
              <a:t>xposed</a:t>
            </a:r>
            <a:r>
              <a:rPr lang="de-DE" b="1"/>
              <a:t> </a:t>
            </a:r>
            <a:r>
              <a:rPr lang="de-DE" sz="2000"/>
              <a:t>(</a:t>
            </a:r>
            <a:r>
              <a:rPr lang="de-DE" sz="2000" err="1"/>
              <a:t>heard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it</a:t>
            </a:r>
            <a:r>
              <a:rPr lang="de-DE" sz="2000"/>
              <a:t>, </a:t>
            </a:r>
            <a:r>
              <a:rPr lang="de-DE" sz="2000" err="1"/>
              <a:t>processing</a:t>
            </a:r>
            <a:r>
              <a:rPr lang="de-DE" sz="2000"/>
              <a:t>)</a:t>
            </a:r>
            <a:endParaRPr lang="de-DE"/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DD4F50"/>
                </a:solidFill>
              </a:rPr>
              <a:t>I</a:t>
            </a:r>
            <a:r>
              <a:rPr lang="de-DE" sz="3200" b="1" err="1"/>
              <a:t>nfected</a:t>
            </a:r>
            <a:r>
              <a:rPr lang="de-DE" b="1"/>
              <a:t> </a:t>
            </a:r>
            <a:r>
              <a:rPr lang="de-DE" sz="2000"/>
              <a:t>(</a:t>
            </a:r>
            <a:r>
              <a:rPr lang="de-DE" sz="2000" err="1"/>
              <a:t>believes</a:t>
            </a:r>
            <a:r>
              <a:rPr lang="de-DE" sz="2000"/>
              <a:t>)</a:t>
            </a:r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53B253"/>
                </a:solidFill>
              </a:rPr>
              <a:t>Z</a:t>
            </a:r>
            <a:r>
              <a:rPr lang="de-DE" sz="3200" b="1" err="1"/>
              <a:t>keptic</a:t>
            </a:r>
            <a:r>
              <a:rPr lang="de-DE"/>
              <a:t> </a:t>
            </a:r>
            <a:r>
              <a:rPr lang="de-DE" sz="2000"/>
              <a:t>(</a:t>
            </a:r>
            <a:r>
              <a:rPr lang="de-DE" sz="2000" err="1"/>
              <a:t>does</a:t>
            </a:r>
            <a:r>
              <a:rPr lang="de-DE" sz="2000"/>
              <a:t> not </a:t>
            </a:r>
            <a:r>
              <a:rPr lang="de-DE" sz="2000" err="1"/>
              <a:t>believe</a:t>
            </a:r>
            <a:r>
              <a:rPr lang="de-DE" sz="2000"/>
              <a:t>)</a:t>
            </a:r>
            <a:endParaRPr lang="en-CH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033910E-5AE4-A8F2-F24C-6D0E22038C3E}"/>
              </a:ext>
            </a:extLst>
          </p:cNvPr>
          <p:cNvSpPr txBox="1">
            <a:spLocks/>
          </p:cNvSpPr>
          <p:nvPr/>
        </p:nvSpPr>
        <p:spPr>
          <a:xfrm>
            <a:off x="334173" y="2255379"/>
            <a:ext cx="5244903" cy="66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b="1"/>
              <a:t>4 possible </a:t>
            </a:r>
            <a:r>
              <a:rPr lang="de-DE" sz="3200" b="1" err="1"/>
              <a:t>opinion-states</a:t>
            </a:r>
            <a:r>
              <a:rPr lang="de-DE" sz="3200" b="1"/>
              <a:t>: </a:t>
            </a:r>
          </a:p>
          <a:p>
            <a:pPr marL="0" indent="0">
              <a:buNone/>
            </a:pPr>
            <a:endParaRPr lang="en-CH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B949B50-8D22-8B9C-747E-075745801061}"/>
              </a:ext>
            </a:extLst>
          </p:cNvPr>
          <p:cNvSpPr txBox="1">
            <a:spLocks/>
          </p:cNvSpPr>
          <p:nvPr/>
        </p:nvSpPr>
        <p:spPr>
          <a:xfrm>
            <a:off x="6396681" y="2267717"/>
            <a:ext cx="5244903" cy="660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b="1" err="1"/>
              <a:t>transitions</a:t>
            </a:r>
            <a:r>
              <a:rPr lang="de-DE" sz="3200" b="1"/>
              <a:t>:</a:t>
            </a:r>
          </a:p>
          <a:p>
            <a:pPr marL="0" indent="0">
              <a:buNone/>
            </a:pPr>
            <a:endParaRPr lang="en-CH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E687225-F693-FBDD-A732-436964126598}"/>
              </a:ext>
            </a:extLst>
          </p:cNvPr>
          <p:cNvCxnSpPr>
            <a:cxnSpLocks/>
          </p:cNvCxnSpPr>
          <p:nvPr/>
        </p:nvCxnSpPr>
        <p:spPr>
          <a:xfrm flipV="1">
            <a:off x="7363442" y="3406031"/>
            <a:ext cx="2322791" cy="121120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93BE688-EEF2-22CB-FC81-0F7862953E87}"/>
              </a:ext>
            </a:extLst>
          </p:cNvPr>
          <p:cNvCxnSpPr>
            <a:cxnSpLocks/>
          </p:cNvCxnSpPr>
          <p:nvPr/>
        </p:nvCxnSpPr>
        <p:spPr>
          <a:xfrm>
            <a:off x="7363442" y="4617240"/>
            <a:ext cx="2322791" cy="124713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Arc 112">
            <a:extLst>
              <a:ext uri="{FF2B5EF4-FFF2-40B4-BE49-F238E27FC236}">
                <a16:creationId xmlns:a16="http://schemas.microsoft.com/office/drawing/2014/main" id="{C02A498D-D834-4339-42AA-186A4E9BC081}"/>
              </a:ext>
            </a:extLst>
          </p:cNvPr>
          <p:cNvSpPr/>
          <p:nvPr/>
        </p:nvSpPr>
        <p:spPr>
          <a:xfrm>
            <a:off x="8228599" y="3934009"/>
            <a:ext cx="1729946" cy="670028"/>
          </a:xfrm>
          <a:prstGeom prst="arc">
            <a:avLst>
              <a:gd name="adj1" fmla="val 12207188"/>
              <a:gd name="adj2" fmla="val 2153583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84CA2824-FD30-1AD0-1C63-886E5E5C289F}"/>
              </a:ext>
            </a:extLst>
          </p:cNvPr>
          <p:cNvSpPr/>
          <p:nvPr/>
        </p:nvSpPr>
        <p:spPr>
          <a:xfrm flipV="1">
            <a:off x="8228599" y="4650122"/>
            <a:ext cx="1729946" cy="670028"/>
          </a:xfrm>
          <a:prstGeom prst="arc">
            <a:avLst>
              <a:gd name="adj1" fmla="val 12207188"/>
              <a:gd name="adj2" fmla="val 21512246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D5FA4C-BB59-4E73-91F5-E227B9B6ADFE}"/>
              </a:ext>
            </a:extLst>
          </p:cNvPr>
          <p:cNvCxnSpPr>
            <a:cxnSpLocks/>
          </p:cNvCxnSpPr>
          <p:nvPr/>
        </p:nvCxnSpPr>
        <p:spPr>
          <a:xfrm flipV="1">
            <a:off x="10046233" y="3766031"/>
            <a:ext cx="0" cy="50917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1B8EFA5-8646-5E6C-423E-97FC2A5998E7}"/>
              </a:ext>
            </a:extLst>
          </p:cNvPr>
          <p:cNvSpPr/>
          <p:nvPr/>
        </p:nvSpPr>
        <p:spPr>
          <a:xfrm>
            <a:off x="9686233" y="4275201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FF963B"/>
                </a:solidFill>
                <a:latin typeface="Arial"/>
                <a:cs typeface="Arial"/>
              </a:rPr>
              <a:t>E</a:t>
            </a:r>
            <a:endParaRPr lang="en-CH" sz="3600" b="1">
              <a:solidFill>
                <a:srgbClr val="FF963B"/>
              </a:solidFill>
              <a:latin typeface="Arial"/>
              <a:cs typeface="Arial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3EE0F62-E991-3AAD-2A98-7B7FAD622C58}"/>
              </a:ext>
            </a:extLst>
          </p:cNvPr>
          <p:cNvSpPr txBox="1"/>
          <p:nvPr/>
        </p:nvSpPr>
        <p:spPr>
          <a:xfrm>
            <a:off x="10652047" y="6488668"/>
            <a:ext cx="16357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/>
              <a:t>Jin et al., 2013 </a:t>
            </a:r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C28C2-1329-81A3-C28B-CF67502D4DFE}"/>
              </a:ext>
            </a:extLst>
          </p:cNvPr>
          <p:cNvSpPr/>
          <p:nvPr/>
        </p:nvSpPr>
        <p:spPr>
          <a:xfrm>
            <a:off x="6643442" y="425724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468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468EC1"/>
                </a:solidFill>
                <a:latin typeface="Arial"/>
                <a:cs typeface="Arial"/>
              </a:rPr>
              <a:t>S</a:t>
            </a:r>
            <a:endParaRPr lang="en-CH" sz="3600" b="1">
              <a:solidFill>
                <a:srgbClr val="468EC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F2DEB2-09DD-1CB4-6163-E145D64BDB01}"/>
                  </a:ext>
                </a:extLst>
              </p:cNvPr>
              <p:cNvSpPr txBox="1"/>
              <p:nvPr/>
            </p:nvSpPr>
            <p:spPr>
              <a:xfrm>
                <a:off x="8228599" y="5292026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F2DEB2-09DD-1CB4-6163-E145D64B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99" y="5292026"/>
                <a:ext cx="4651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5ADBA03-66D0-81AF-DD5B-A9419A12B872}"/>
                  </a:ext>
                </a:extLst>
              </p:cNvPr>
              <p:cNvSpPr txBox="1"/>
              <p:nvPr/>
            </p:nvSpPr>
            <p:spPr>
              <a:xfrm>
                <a:off x="8275288" y="3438913"/>
                <a:ext cx="495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5ADBA03-66D0-81AF-DD5B-A9419A12B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88" y="3438913"/>
                <a:ext cx="4953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99FECF-0232-94C7-4874-C6EFFB69D6BC}"/>
                  </a:ext>
                </a:extLst>
              </p:cNvPr>
              <p:cNvSpPr txBox="1"/>
              <p:nvPr/>
            </p:nvSpPr>
            <p:spPr>
              <a:xfrm>
                <a:off x="8701412" y="4043688"/>
                <a:ext cx="984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99FECF-0232-94C7-4874-C6EFFB69D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412" y="4043688"/>
                <a:ext cx="98482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3A9A37F-C422-3E01-506B-FCF42AD3570D}"/>
                  </a:ext>
                </a:extLst>
              </p:cNvPr>
              <p:cNvSpPr txBox="1"/>
              <p:nvPr/>
            </p:nvSpPr>
            <p:spPr>
              <a:xfrm>
                <a:off x="8749002" y="4764368"/>
                <a:ext cx="959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3A9A37F-C422-3E01-506B-FCF42AD3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002" y="4764368"/>
                <a:ext cx="959750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774B0D9-3732-A9BB-09FC-4918167E3BA2}"/>
              </a:ext>
            </a:extLst>
          </p:cNvPr>
          <p:cNvSpPr/>
          <p:nvPr/>
        </p:nvSpPr>
        <p:spPr>
          <a:xfrm rot="5400000">
            <a:off x="9731606" y="3355016"/>
            <a:ext cx="1332106" cy="1229800"/>
          </a:xfrm>
          <a:prstGeom prst="arc">
            <a:avLst>
              <a:gd name="adj1" fmla="val 11087348"/>
              <a:gd name="adj2" fmla="val 21461309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7B32A-DDFC-E05D-7662-52023299460F}"/>
              </a:ext>
            </a:extLst>
          </p:cNvPr>
          <p:cNvSpPr/>
          <p:nvPr/>
        </p:nvSpPr>
        <p:spPr>
          <a:xfrm>
            <a:off x="9686233" y="5504371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53B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53B253"/>
                </a:solidFill>
                <a:latin typeface="Arial"/>
                <a:cs typeface="Arial"/>
              </a:rPr>
              <a:t>Z</a:t>
            </a:r>
            <a:endParaRPr lang="en-CH" sz="3600" b="1">
              <a:solidFill>
                <a:srgbClr val="53B253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16D26-9E0F-7BF4-D599-071146789119}"/>
              </a:ext>
            </a:extLst>
          </p:cNvPr>
          <p:cNvSpPr/>
          <p:nvPr/>
        </p:nvSpPr>
        <p:spPr>
          <a:xfrm>
            <a:off x="9686233" y="3046031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DD4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DD4F50"/>
                </a:solidFill>
                <a:latin typeface="Arial"/>
                <a:cs typeface="Arial"/>
              </a:rPr>
              <a:t>I</a:t>
            </a:r>
            <a:endParaRPr lang="en-CH" sz="3600" b="1">
              <a:solidFill>
                <a:srgbClr val="DD4F50"/>
              </a:solidFill>
              <a:latin typeface="Arial"/>
              <a:cs typeface="Arial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93150542-CB36-B2FE-2BC8-614AF27A5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9773" y="3875942"/>
            <a:ext cx="272562" cy="2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3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0B4E-4E09-5663-FC0C-4478CAD8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36"/>
            <a:ext cx="10515600" cy="1325563"/>
          </a:xfrm>
        </p:spPr>
        <p:txBody>
          <a:bodyPr/>
          <a:lstStyle/>
          <a:p>
            <a:pPr algn="ctr"/>
            <a:r>
              <a:rPr lang="de-DE" b="1" err="1">
                <a:latin typeface="Arial"/>
                <a:cs typeface="Arial"/>
              </a:rPr>
              <a:t>Modifications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to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the</a:t>
            </a:r>
            <a:r>
              <a:rPr lang="de-DE" b="1">
                <a:solidFill>
                  <a:srgbClr val="468EC1"/>
                </a:solidFill>
                <a:latin typeface="Arial"/>
                <a:cs typeface="Arial"/>
              </a:rPr>
              <a:t> S</a:t>
            </a:r>
            <a:r>
              <a:rPr lang="de-DE" b="1">
                <a:solidFill>
                  <a:srgbClr val="FF963B"/>
                </a:solidFill>
                <a:latin typeface="Arial"/>
                <a:cs typeface="Arial"/>
              </a:rPr>
              <a:t>E</a:t>
            </a:r>
            <a:r>
              <a:rPr lang="de-DE" b="1">
                <a:solidFill>
                  <a:srgbClr val="DD4F50"/>
                </a:solidFill>
                <a:latin typeface="Arial"/>
                <a:cs typeface="Arial"/>
              </a:rPr>
              <a:t>I</a:t>
            </a:r>
            <a:r>
              <a:rPr lang="de-DE" b="1">
                <a:solidFill>
                  <a:srgbClr val="53B253"/>
                </a:solidFill>
                <a:latin typeface="Arial"/>
                <a:cs typeface="Arial"/>
              </a:rPr>
              <a:t>Z</a:t>
            </a:r>
            <a:r>
              <a:rPr lang="de-DE" b="1">
                <a:solidFill>
                  <a:srgbClr val="000000"/>
                </a:solidFill>
                <a:latin typeface="Arial"/>
                <a:cs typeface="Arial"/>
              </a:rPr>
              <a:t>-Model</a:t>
            </a:r>
            <a:endParaRPr lang="de-DE" b="1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366D-C7E6-6687-E488-130468DCC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663" y="3064565"/>
            <a:ext cx="4613905" cy="31783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468EC1"/>
                </a:solidFill>
              </a:rPr>
              <a:t>S</a:t>
            </a:r>
            <a:r>
              <a:rPr lang="de-DE" sz="3200" b="1" err="1"/>
              <a:t>usceptible</a:t>
            </a:r>
            <a:r>
              <a:rPr lang="de-DE"/>
              <a:t> </a:t>
            </a:r>
            <a:r>
              <a:rPr lang="de-DE" sz="2000"/>
              <a:t>(</a:t>
            </a:r>
            <a:r>
              <a:rPr lang="de-DE" sz="2000" err="1"/>
              <a:t>never</a:t>
            </a:r>
            <a:r>
              <a:rPr lang="de-DE" sz="2000"/>
              <a:t> </a:t>
            </a:r>
            <a:r>
              <a:rPr lang="de-DE" sz="2000" err="1"/>
              <a:t>heard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it</a:t>
            </a:r>
            <a:r>
              <a:rPr lang="de-DE" sz="2000"/>
              <a:t>)</a:t>
            </a:r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FF963B"/>
                </a:solidFill>
              </a:rPr>
              <a:t>E</a:t>
            </a:r>
            <a:r>
              <a:rPr lang="de-DE" sz="3200" b="1" err="1"/>
              <a:t>xposed</a:t>
            </a:r>
            <a:r>
              <a:rPr lang="de-DE" b="1"/>
              <a:t> </a:t>
            </a:r>
            <a:r>
              <a:rPr lang="de-DE" sz="2000"/>
              <a:t>(</a:t>
            </a:r>
            <a:r>
              <a:rPr lang="de-DE" sz="2000" err="1"/>
              <a:t>heard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it</a:t>
            </a:r>
            <a:r>
              <a:rPr lang="de-DE" sz="2000"/>
              <a:t>, </a:t>
            </a:r>
            <a:r>
              <a:rPr lang="de-DE" sz="2000" err="1"/>
              <a:t>processing</a:t>
            </a:r>
            <a:r>
              <a:rPr lang="de-DE" sz="2000"/>
              <a:t>)</a:t>
            </a:r>
            <a:endParaRPr lang="de-DE"/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DD4F50"/>
                </a:solidFill>
              </a:rPr>
              <a:t>I</a:t>
            </a:r>
            <a:r>
              <a:rPr lang="de-DE" sz="3200" b="1" err="1"/>
              <a:t>nfected</a:t>
            </a:r>
            <a:r>
              <a:rPr lang="de-DE" b="1"/>
              <a:t> </a:t>
            </a:r>
            <a:r>
              <a:rPr lang="de-DE" sz="2000"/>
              <a:t>(</a:t>
            </a:r>
            <a:r>
              <a:rPr lang="de-DE" sz="2000" err="1"/>
              <a:t>believes</a:t>
            </a:r>
            <a:r>
              <a:rPr lang="de-DE" sz="2000"/>
              <a:t>)</a:t>
            </a:r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53B253"/>
                </a:solidFill>
              </a:rPr>
              <a:t>Z</a:t>
            </a:r>
            <a:r>
              <a:rPr lang="de-DE" sz="3200" b="1" err="1"/>
              <a:t>keptic</a:t>
            </a:r>
            <a:r>
              <a:rPr lang="de-DE"/>
              <a:t> </a:t>
            </a:r>
            <a:r>
              <a:rPr lang="de-DE" sz="2000"/>
              <a:t>(</a:t>
            </a:r>
            <a:r>
              <a:rPr lang="de-DE" sz="2000" err="1"/>
              <a:t>does</a:t>
            </a:r>
            <a:r>
              <a:rPr lang="de-DE" sz="2000"/>
              <a:t> not </a:t>
            </a:r>
            <a:r>
              <a:rPr lang="de-DE" sz="2000" err="1"/>
              <a:t>believe</a:t>
            </a:r>
            <a:r>
              <a:rPr lang="de-DE" sz="2000"/>
              <a:t>)</a:t>
            </a:r>
            <a:endParaRPr lang="en-CH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033910E-5AE4-A8F2-F24C-6D0E22038C3E}"/>
              </a:ext>
            </a:extLst>
          </p:cNvPr>
          <p:cNvSpPr txBox="1">
            <a:spLocks/>
          </p:cNvSpPr>
          <p:nvPr/>
        </p:nvSpPr>
        <p:spPr>
          <a:xfrm>
            <a:off x="334173" y="2255379"/>
            <a:ext cx="5244903" cy="66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b="1"/>
              <a:t>4 possible </a:t>
            </a:r>
            <a:r>
              <a:rPr lang="de-DE" sz="3200" b="1" err="1"/>
              <a:t>opinion-states</a:t>
            </a:r>
            <a:r>
              <a:rPr lang="de-DE" sz="3200" b="1"/>
              <a:t>: </a:t>
            </a:r>
          </a:p>
          <a:p>
            <a:pPr marL="0" indent="0">
              <a:buNone/>
            </a:pPr>
            <a:endParaRPr lang="en-CH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B949B50-8D22-8B9C-747E-075745801061}"/>
              </a:ext>
            </a:extLst>
          </p:cNvPr>
          <p:cNvSpPr txBox="1">
            <a:spLocks/>
          </p:cNvSpPr>
          <p:nvPr/>
        </p:nvSpPr>
        <p:spPr>
          <a:xfrm>
            <a:off x="6396681" y="2267717"/>
            <a:ext cx="5244903" cy="660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b="1" err="1"/>
              <a:t>transitions</a:t>
            </a:r>
            <a:r>
              <a:rPr lang="de-DE" sz="3200" b="1"/>
              <a:t>:</a:t>
            </a:r>
          </a:p>
          <a:p>
            <a:pPr marL="0" indent="0">
              <a:buNone/>
            </a:pPr>
            <a:endParaRPr lang="en-CH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E687225-F693-FBDD-A732-436964126598}"/>
              </a:ext>
            </a:extLst>
          </p:cNvPr>
          <p:cNvCxnSpPr>
            <a:cxnSpLocks/>
          </p:cNvCxnSpPr>
          <p:nvPr/>
        </p:nvCxnSpPr>
        <p:spPr>
          <a:xfrm flipV="1">
            <a:off x="7363442" y="3406031"/>
            <a:ext cx="2322791" cy="121120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93BE688-EEF2-22CB-FC81-0F7862953E87}"/>
              </a:ext>
            </a:extLst>
          </p:cNvPr>
          <p:cNvCxnSpPr>
            <a:cxnSpLocks/>
          </p:cNvCxnSpPr>
          <p:nvPr/>
        </p:nvCxnSpPr>
        <p:spPr>
          <a:xfrm>
            <a:off x="7363442" y="4617240"/>
            <a:ext cx="2322791" cy="124713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Arc 112">
            <a:extLst>
              <a:ext uri="{FF2B5EF4-FFF2-40B4-BE49-F238E27FC236}">
                <a16:creationId xmlns:a16="http://schemas.microsoft.com/office/drawing/2014/main" id="{C02A498D-D834-4339-42AA-186A4E9BC081}"/>
              </a:ext>
            </a:extLst>
          </p:cNvPr>
          <p:cNvSpPr/>
          <p:nvPr/>
        </p:nvSpPr>
        <p:spPr>
          <a:xfrm>
            <a:off x="8228599" y="3934009"/>
            <a:ext cx="1729946" cy="670028"/>
          </a:xfrm>
          <a:prstGeom prst="arc">
            <a:avLst>
              <a:gd name="adj1" fmla="val 12207188"/>
              <a:gd name="adj2" fmla="val 2153583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84CA2824-FD30-1AD0-1C63-886E5E5C289F}"/>
              </a:ext>
            </a:extLst>
          </p:cNvPr>
          <p:cNvSpPr/>
          <p:nvPr/>
        </p:nvSpPr>
        <p:spPr>
          <a:xfrm flipV="1">
            <a:off x="8228599" y="4650122"/>
            <a:ext cx="1729946" cy="670028"/>
          </a:xfrm>
          <a:prstGeom prst="arc">
            <a:avLst>
              <a:gd name="adj1" fmla="val 12207188"/>
              <a:gd name="adj2" fmla="val 21512246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D5FA4C-BB59-4E73-91F5-E227B9B6ADFE}"/>
              </a:ext>
            </a:extLst>
          </p:cNvPr>
          <p:cNvCxnSpPr>
            <a:cxnSpLocks/>
          </p:cNvCxnSpPr>
          <p:nvPr/>
        </p:nvCxnSpPr>
        <p:spPr>
          <a:xfrm flipV="1">
            <a:off x="10046233" y="3766031"/>
            <a:ext cx="0" cy="50917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9FE5652-9941-C844-3C79-8365F9F44067}"/>
              </a:ext>
            </a:extLst>
          </p:cNvPr>
          <p:cNvCxnSpPr>
            <a:cxnSpLocks/>
          </p:cNvCxnSpPr>
          <p:nvPr/>
        </p:nvCxnSpPr>
        <p:spPr>
          <a:xfrm>
            <a:off x="10046233" y="4995201"/>
            <a:ext cx="0" cy="50917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1B8EFA5-8646-5E6C-423E-97FC2A5998E7}"/>
              </a:ext>
            </a:extLst>
          </p:cNvPr>
          <p:cNvSpPr/>
          <p:nvPr/>
        </p:nvSpPr>
        <p:spPr>
          <a:xfrm>
            <a:off x="9686233" y="4275201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FF963B"/>
                </a:solidFill>
                <a:latin typeface="Arial"/>
                <a:cs typeface="Arial"/>
              </a:rPr>
              <a:t>E</a:t>
            </a:r>
            <a:endParaRPr lang="en-CH" sz="3600" b="1">
              <a:solidFill>
                <a:srgbClr val="FF963B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C28C2-1329-81A3-C28B-CF67502D4DFE}"/>
              </a:ext>
            </a:extLst>
          </p:cNvPr>
          <p:cNvSpPr/>
          <p:nvPr/>
        </p:nvSpPr>
        <p:spPr>
          <a:xfrm>
            <a:off x="6643442" y="425724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468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468EC1"/>
                </a:solidFill>
                <a:latin typeface="Arial"/>
                <a:cs typeface="Arial"/>
              </a:rPr>
              <a:t>S</a:t>
            </a:r>
            <a:endParaRPr lang="en-CH" sz="3600" b="1">
              <a:solidFill>
                <a:srgbClr val="468EC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F2DEB2-09DD-1CB4-6163-E145D64BDB01}"/>
                  </a:ext>
                </a:extLst>
              </p:cNvPr>
              <p:cNvSpPr txBox="1"/>
              <p:nvPr/>
            </p:nvSpPr>
            <p:spPr>
              <a:xfrm>
                <a:off x="8228599" y="5292026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F2DEB2-09DD-1CB4-6163-E145D64B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99" y="5292026"/>
                <a:ext cx="4651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5ADBA03-66D0-81AF-DD5B-A9419A12B872}"/>
                  </a:ext>
                </a:extLst>
              </p:cNvPr>
              <p:cNvSpPr txBox="1"/>
              <p:nvPr/>
            </p:nvSpPr>
            <p:spPr>
              <a:xfrm>
                <a:off x="8275288" y="3438913"/>
                <a:ext cx="495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5ADBA03-66D0-81AF-DD5B-A9419A12B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88" y="3438913"/>
                <a:ext cx="4953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99FECF-0232-94C7-4874-C6EFFB69D6BC}"/>
                  </a:ext>
                </a:extLst>
              </p:cNvPr>
              <p:cNvSpPr txBox="1"/>
              <p:nvPr/>
            </p:nvSpPr>
            <p:spPr>
              <a:xfrm>
                <a:off x="8701412" y="4043688"/>
                <a:ext cx="984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99FECF-0232-94C7-4874-C6EFFB69D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412" y="4043688"/>
                <a:ext cx="98482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A8C321E-C824-0D48-525F-54705700CF74}"/>
                  </a:ext>
                </a:extLst>
              </p:cNvPr>
              <p:cNvSpPr txBox="1"/>
              <p:nvPr/>
            </p:nvSpPr>
            <p:spPr>
              <a:xfrm>
                <a:off x="10051831" y="3772447"/>
                <a:ext cx="448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A8C321E-C824-0D48-525F-54705700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831" y="3772447"/>
                <a:ext cx="448841" cy="461665"/>
              </a:xfrm>
              <a:prstGeom prst="rect">
                <a:avLst/>
              </a:prstGeom>
              <a:blipFill>
                <a:blip r:embed="rId5"/>
                <a:stretch>
                  <a:fillRect l="-405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775E6D6-7CDA-B551-6D0A-B2A7A968F5CC}"/>
                  </a:ext>
                </a:extLst>
              </p:cNvPr>
              <p:cNvSpPr txBox="1"/>
              <p:nvPr/>
            </p:nvSpPr>
            <p:spPr>
              <a:xfrm>
                <a:off x="10076902" y="4976393"/>
                <a:ext cx="423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775E6D6-7CDA-B551-6D0A-B2A7A968F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902" y="4976393"/>
                <a:ext cx="423770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3A9A37F-C422-3E01-506B-FCF42AD3570D}"/>
                  </a:ext>
                </a:extLst>
              </p:cNvPr>
              <p:cNvSpPr txBox="1"/>
              <p:nvPr/>
            </p:nvSpPr>
            <p:spPr>
              <a:xfrm>
                <a:off x="8749002" y="4764368"/>
                <a:ext cx="959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3A9A37F-C422-3E01-506B-FCF42AD3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002" y="4764368"/>
                <a:ext cx="959750" cy="461665"/>
              </a:xfrm>
              <a:prstGeom prst="rect">
                <a:avLst/>
              </a:prstGeom>
              <a:blipFill>
                <a:blip r:embed="rId7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0216B5-3C51-A707-B1B8-948DD6252117}"/>
                  </a:ext>
                </a:extLst>
              </p:cNvPr>
              <p:cNvSpPr txBox="1"/>
              <p:nvPr/>
            </p:nvSpPr>
            <p:spPr>
              <a:xfrm>
                <a:off x="11276328" y="438640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0216B5-3C51-A707-B1B8-948DD625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28" y="4386407"/>
                <a:ext cx="52770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c 39">
            <a:extLst>
              <a:ext uri="{FF2B5EF4-FFF2-40B4-BE49-F238E27FC236}">
                <a16:creationId xmlns:a16="http://schemas.microsoft.com/office/drawing/2014/main" id="{9B5AA3C5-502B-314B-77A5-F9F26EB910F5}"/>
              </a:ext>
            </a:extLst>
          </p:cNvPr>
          <p:cNvSpPr/>
          <p:nvPr/>
        </p:nvSpPr>
        <p:spPr>
          <a:xfrm rot="5400000">
            <a:off x="9164139" y="4005569"/>
            <a:ext cx="2239579" cy="1379780"/>
          </a:xfrm>
          <a:prstGeom prst="arc">
            <a:avLst>
              <a:gd name="adj1" fmla="val 10803952"/>
              <a:gd name="adj2" fmla="val 21138159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774B0D9-3732-A9BB-09FC-4918167E3BA2}"/>
              </a:ext>
            </a:extLst>
          </p:cNvPr>
          <p:cNvSpPr/>
          <p:nvPr/>
        </p:nvSpPr>
        <p:spPr>
          <a:xfrm rot="5400000">
            <a:off x="8887545" y="3665678"/>
            <a:ext cx="2838520" cy="1939046"/>
          </a:xfrm>
          <a:prstGeom prst="arc">
            <a:avLst>
              <a:gd name="adj1" fmla="val 11087348"/>
              <a:gd name="adj2" fmla="val 21461309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7B32A-DDFC-E05D-7662-52023299460F}"/>
              </a:ext>
            </a:extLst>
          </p:cNvPr>
          <p:cNvSpPr/>
          <p:nvPr/>
        </p:nvSpPr>
        <p:spPr>
          <a:xfrm>
            <a:off x="9686233" y="5504371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53B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53B253"/>
                </a:solidFill>
                <a:latin typeface="Arial"/>
                <a:cs typeface="Arial"/>
              </a:rPr>
              <a:t>Z</a:t>
            </a:r>
            <a:endParaRPr lang="en-CH" sz="3600" b="1">
              <a:solidFill>
                <a:srgbClr val="53B253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16D26-9E0F-7BF4-D599-071146789119}"/>
              </a:ext>
            </a:extLst>
          </p:cNvPr>
          <p:cNvSpPr/>
          <p:nvPr/>
        </p:nvSpPr>
        <p:spPr>
          <a:xfrm>
            <a:off x="9686233" y="3046031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DD4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DD4F50"/>
                </a:solidFill>
                <a:latin typeface="Arial"/>
                <a:cs typeface="Arial"/>
              </a:rPr>
              <a:t>I</a:t>
            </a:r>
            <a:endParaRPr lang="en-CH" sz="3600" b="1">
              <a:solidFill>
                <a:srgbClr val="DD4F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84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D53C3B-DE49-340F-1330-D3236ED4191E}"/>
              </a:ext>
            </a:extLst>
          </p:cNvPr>
          <p:cNvSpPr txBox="1">
            <a:spLocks/>
          </p:cNvSpPr>
          <p:nvPr/>
        </p:nvSpPr>
        <p:spPr>
          <a:xfrm>
            <a:off x="1749555" y="1443561"/>
            <a:ext cx="28193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en-CH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42810CF-5F7E-AD1C-C340-87208B3A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28417" y="2835875"/>
            <a:ext cx="5195450" cy="398153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0B9A1A9-2D80-D2DB-00EE-26A934D420B5}"/>
              </a:ext>
            </a:extLst>
          </p:cNvPr>
          <p:cNvSpPr/>
          <p:nvPr/>
        </p:nvSpPr>
        <p:spPr>
          <a:xfrm rot="16200000">
            <a:off x="2873812" y="754853"/>
            <a:ext cx="504661" cy="4028542"/>
          </a:xfrm>
          <a:prstGeom prst="rightBrace">
            <a:avLst>
              <a:gd name="adj1" fmla="val 16542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CE81B8-BB71-BC4A-5C9C-ADB020536D45}"/>
              </a:ext>
            </a:extLst>
          </p:cNvPr>
          <p:cNvCxnSpPr>
            <a:cxnSpLocks/>
          </p:cNvCxnSpPr>
          <p:nvPr/>
        </p:nvCxnSpPr>
        <p:spPr>
          <a:xfrm flipH="1">
            <a:off x="5206546" y="2304535"/>
            <a:ext cx="1549791" cy="17843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79E7487-776A-B419-B833-2D5CE198F68E}"/>
              </a:ext>
            </a:extLst>
          </p:cNvPr>
          <p:cNvSpPr txBox="1">
            <a:spLocks/>
          </p:cNvSpPr>
          <p:nvPr/>
        </p:nvSpPr>
        <p:spPr>
          <a:xfrm>
            <a:off x="6756337" y="1443561"/>
            <a:ext cx="13323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err="1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en-CH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522812E-05A7-B8FE-C430-CF242E6EF187}"/>
              </a:ext>
            </a:extLst>
          </p:cNvPr>
          <p:cNvSpPr txBox="1">
            <a:spLocks/>
          </p:cNvSpPr>
          <p:nvPr/>
        </p:nvSpPr>
        <p:spPr>
          <a:xfrm>
            <a:off x="7127311" y="2369736"/>
            <a:ext cx="5580898" cy="189566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2800" err="1">
                <a:latin typeface="Arial"/>
                <a:cs typeface="Arial"/>
              </a:rPr>
              <a:t>properties</a:t>
            </a:r>
            <a:r>
              <a:rPr lang="de-DE" sz="2800">
                <a:latin typeface="Arial"/>
                <a:cs typeface="Arial"/>
              </a:rPr>
              <a:t>:</a:t>
            </a:r>
          </a:p>
          <a:p>
            <a:pPr marL="342900" indent="-1619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2000" err="1">
                <a:latin typeface="Arial"/>
                <a:cs typeface="Arial"/>
              </a:rPr>
              <a:t>opinion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1400">
                <a:latin typeface="Arial"/>
                <a:cs typeface="Arial"/>
              </a:rPr>
              <a:t>(</a:t>
            </a:r>
            <a:r>
              <a:rPr lang="de-DE" sz="1400" b="1" err="1">
                <a:solidFill>
                  <a:srgbClr val="468EC1"/>
                </a:solidFill>
                <a:latin typeface="Arial"/>
                <a:cs typeface="Arial"/>
              </a:rPr>
              <a:t>susceptible</a:t>
            </a:r>
            <a:r>
              <a:rPr lang="de-DE" sz="1400" b="1">
                <a:latin typeface="Arial"/>
                <a:cs typeface="Arial"/>
              </a:rPr>
              <a:t>, </a:t>
            </a:r>
            <a:r>
              <a:rPr lang="de-DE" sz="1400" b="1" err="1">
                <a:solidFill>
                  <a:srgbClr val="FF963B"/>
                </a:solidFill>
                <a:latin typeface="Arial"/>
                <a:cs typeface="Arial"/>
              </a:rPr>
              <a:t>exposed</a:t>
            </a:r>
            <a:r>
              <a:rPr lang="de-DE" sz="1400" b="1">
                <a:latin typeface="Arial"/>
                <a:cs typeface="Arial"/>
              </a:rPr>
              <a:t>, </a:t>
            </a:r>
            <a:r>
              <a:rPr lang="de-DE" sz="1400" b="1" err="1">
                <a:solidFill>
                  <a:srgbClr val="53B253"/>
                </a:solidFill>
                <a:latin typeface="Arial"/>
                <a:cs typeface="Arial"/>
              </a:rPr>
              <a:t>skeptic</a:t>
            </a:r>
            <a:r>
              <a:rPr lang="de-DE" sz="1400" b="1">
                <a:latin typeface="Arial"/>
                <a:cs typeface="Arial"/>
              </a:rPr>
              <a:t>,</a:t>
            </a:r>
            <a:r>
              <a:rPr lang="de-DE" sz="1400" b="1">
                <a:solidFill>
                  <a:srgbClr val="DD4F50"/>
                </a:solidFill>
                <a:latin typeface="Arial"/>
                <a:cs typeface="Arial"/>
              </a:rPr>
              <a:t> </a:t>
            </a:r>
            <a:r>
              <a:rPr lang="de-DE" sz="1400" b="1" err="1">
                <a:solidFill>
                  <a:srgbClr val="DD4F50"/>
                </a:solidFill>
                <a:latin typeface="Arial"/>
                <a:cs typeface="Arial"/>
              </a:rPr>
              <a:t>infected</a:t>
            </a:r>
            <a:r>
              <a:rPr lang="de-DE" sz="1400">
                <a:latin typeface="Arial"/>
                <a:cs typeface="Arial"/>
              </a:rPr>
              <a:t>)</a:t>
            </a:r>
          </a:p>
          <a:p>
            <a:pPr lvl="2"/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D358A4-3FE5-604B-D29E-23D28066EB4E}"/>
              </a:ext>
            </a:extLst>
          </p:cNvPr>
          <p:cNvSpPr txBox="1">
            <a:spLocks/>
          </p:cNvSpPr>
          <p:nvPr/>
        </p:nvSpPr>
        <p:spPr>
          <a:xfrm>
            <a:off x="7127310" y="3717889"/>
            <a:ext cx="5580898" cy="189566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2800" err="1">
                <a:latin typeface="Arial"/>
                <a:cs typeface="Arial"/>
              </a:rPr>
              <a:t>transitions</a:t>
            </a:r>
            <a:r>
              <a:rPr lang="de-DE" sz="2800">
                <a:latin typeface="Arial"/>
                <a:cs typeface="Arial"/>
              </a:rPr>
              <a:t>:</a:t>
            </a:r>
          </a:p>
          <a:p>
            <a:pPr marL="342900" indent="-1619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2000" err="1">
                <a:latin typeface="Arial"/>
                <a:cs typeface="Arial"/>
              </a:rPr>
              <a:t>Stochastic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opinion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change</a:t>
            </a:r>
            <a:endParaRPr lang="de-DE" err="1"/>
          </a:p>
          <a:p>
            <a:pPr marL="180975">
              <a:lnSpc>
                <a:spcPct val="170000"/>
              </a:lnSpc>
            </a:pPr>
            <a:r>
              <a:rPr lang="de-DE" sz="1600" b="1" err="1">
                <a:solidFill>
                  <a:srgbClr val="468EC1"/>
                </a:solidFill>
                <a:latin typeface="Arial"/>
                <a:cs typeface="Arial"/>
              </a:rPr>
              <a:t>susceptible</a:t>
            </a:r>
            <a:r>
              <a:rPr lang="de-DE" sz="1600">
                <a:latin typeface="Arial"/>
                <a:cs typeface="Arial"/>
              </a:rPr>
              <a:t>: </a:t>
            </a:r>
            <a:r>
              <a:rPr lang="de-DE" sz="1600" err="1">
                <a:latin typeface="Arial"/>
                <a:cs typeface="Arial"/>
              </a:rPr>
              <a:t>interact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with</a:t>
            </a:r>
            <a:r>
              <a:rPr lang="de-DE" sz="1600">
                <a:latin typeface="Arial"/>
                <a:cs typeface="Arial"/>
              </a:rPr>
              <a:t> 1 </a:t>
            </a:r>
            <a:r>
              <a:rPr lang="de-DE" sz="1600" err="1">
                <a:latin typeface="Arial"/>
                <a:cs typeface="Arial"/>
              </a:rPr>
              <a:t>random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neighbor</a:t>
            </a:r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>
              <a:lnSpc>
                <a:spcPct val="170000"/>
              </a:lnSpc>
            </a:pPr>
            <a:r>
              <a:rPr lang="de-DE" sz="1600" b="1" err="1">
                <a:solidFill>
                  <a:srgbClr val="FF963B"/>
                </a:solidFill>
                <a:latin typeface="Arial"/>
                <a:cs typeface="Arial"/>
              </a:rPr>
              <a:t>exposed</a:t>
            </a:r>
            <a:r>
              <a:rPr lang="de-DE" sz="1600">
                <a:latin typeface="Arial"/>
                <a:cs typeface="Arial"/>
              </a:rPr>
              <a:t>: </a:t>
            </a:r>
            <a:r>
              <a:rPr lang="de-DE" sz="1600" err="1">
                <a:latin typeface="Arial"/>
                <a:cs typeface="Arial"/>
              </a:rPr>
              <a:t>interact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with</a:t>
            </a:r>
            <a:r>
              <a:rPr lang="de-DE" sz="1600">
                <a:latin typeface="Arial"/>
                <a:cs typeface="Arial"/>
              </a:rPr>
              <a:t> 1 </a:t>
            </a:r>
            <a:r>
              <a:rPr lang="de-DE" sz="1600" err="1">
                <a:latin typeface="Arial"/>
                <a:cs typeface="Arial"/>
              </a:rPr>
              <a:t>random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neighbor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or</a:t>
            </a:r>
            <a:endParaRPr lang="de-DE" err="1">
              <a:latin typeface="Arial"/>
              <a:cs typeface="Arial"/>
            </a:endParaRPr>
          </a:p>
          <a:p>
            <a:pPr marL="180975">
              <a:lnSpc>
                <a:spcPct val="170000"/>
              </a:lnSpc>
            </a:pPr>
            <a:r>
              <a:rPr lang="de-DE" sz="1600" err="1">
                <a:latin typeface="Arial"/>
                <a:cs typeface="Arial"/>
              </a:rPr>
              <a:t>transition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randomly</a:t>
            </a:r>
            <a:endParaRPr lang="de-DE">
              <a:latin typeface="Arial"/>
              <a:cs typeface="Arial"/>
            </a:endParaRPr>
          </a:p>
          <a:p>
            <a:pPr marL="180975">
              <a:lnSpc>
                <a:spcPct val="170000"/>
              </a:lnSpc>
            </a:pPr>
            <a:r>
              <a:rPr lang="de-DE" sz="1600" b="1" err="1">
                <a:solidFill>
                  <a:srgbClr val="53B253"/>
                </a:solidFill>
                <a:latin typeface="Arial"/>
                <a:cs typeface="Arial"/>
              </a:rPr>
              <a:t>skeptic</a:t>
            </a:r>
            <a:r>
              <a:rPr lang="de-DE" sz="1600" b="1">
                <a:solidFill>
                  <a:srgbClr val="53B253"/>
                </a:solidFill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to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b="1" err="1">
                <a:solidFill>
                  <a:srgbClr val="DD4F50"/>
                </a:solidFill>
                <a:latin typeface="Arial"/>
                <a:cs typeface="Arial"/>
              </a:rPr>
              <a:t>infected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locally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influenced</a:t>
            </a:r>
            <a:r>
              <a:rPr lang="de-DE" sz="1600">
                <a:latin typeface="Arial"/>
                <a:cs typeface="Arial"/>
              </a:rPr>
              <a:t> (vice </a:t>
            </a:r>
            <a:r>
              <a:rPr lang="de-DE" sz="1600" err="1">
                <a:latin typeface="Arial"/>
                <a:cs typeface="Arial"/>
              </a:rPr>
              <a:t>versa</a:t>
            </a:r>
            <a:r>
              <a:rPr lang="de-DE" sz="1600">
                <a:latin typeface="Arial"/>
                <a:cs typeface="Arial"/>
              </a:rPr>
              <a:t>)</a:t>
            </a:r>
            <a:endParaRPr lang="de-DE" sz="16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14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7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Arial"/>
                <a:cs typeface="Arial"/>
              </a:rPr>
              <a:t>We select representative topologies </a:t>
            </a:r>
            <a:br>
              <a:rPr lang="en-US" b="1">
                <a:latin typeface="Arial"/>
                <a:cs typeface="Arial"/>
              </a:rPr>
            </a:br>
            <a:r>
              <a:rPr lang="en-US" b="1">
                <a:latin typeface="Arial"/>
                <a:cs typeface="Arial"/>
              </a:rPr>
              <a:t>for 4 "epochs"</a:t>
            </a:r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9F3A78-6F16-95B6-580E-E837F49FCE04}"/>
              </a:ext>
            </a:extLst>
          </p:cNvPr>
          <p:cNvSpPr txBox="1">
            <a:spLocks/>
          </p:cNvSpPr>
          <p:nvPr/>
        </p:nvSpPr>
        <p:spPr>
          <a:xfrm>
            <a:off x="3250724" y="4874741"/>
            <a:ext cx="2265848" cy="1464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/>
              <a:t>legacy media</a:t>
            </a:r>
            <a:endParaRPr lang="en-US" b="1">
              <a:cs typeface="Calibr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/>
              <a:t>"max centralization"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AD853F-5152-BFFF-3538-B37C9FA45BB7}"/>
              </a:ext>
            </a:extLst>
          </p:cNvPr>
          <p:cNvSpPr txBox="1">
            <a:spLocks/>
          </p:cNvSpPr>
          <p:nvPr/>
        </p:nvSpPr>
        <p:spPr>
          <a:xfrm>
            <a:off x="5469730" y="4892370"/>
            <a:ext cx="3367915" cy="1370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>
                <a:latin typeface="Arial"/>
                <a:cs typeface="Arial"/>
              </a:rPr>
              <a:t>early internet</a:t>
            </a:r>
            <a:endParaRPr lang="de-DE" b="1"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>
                <a:latin typeface="Arial"/>
                <a:cs typeface="Arial"/>
              </a:rPr>
              <a:t>"fair distribution of connections"</a:t>
            </a:r>
          </a:p>
          <a:p>
            <a:pPr marL="0" indent="0">
              <a:buNone/>
            </a:pPr>
            <a:endParaRPr lang="en-US">
              <a:latin typeface="Arial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latin typeface="Arial"/>
              <a:cs typeface="Calibri" panose="020F0502020204030204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418D9-10F9-8C88-A608-3D89437C0936}"/>
              </a:ext>
            </a:extLst>
          </p:cNvPr>
          <p:cNvSpPr txBox="1">
            <a:spLocks/>
          </p:cNvSpPr>
          <p:nvPr/>
        </p:nvSpPr>
        <p:spPr>
          <a:xfrm>
            <a:off x="130628" y="4885626"/>
            <a:ext cx="3279339" cy="1276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>
                <a:latin typeface="Arial"/>
                <a:cs typeface="Arial"/>
              </a:rPr>
              <a:t>pre media</a:t>
            </a:r>
            <a:endParaRPr lang="de-DE" b="1"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>
                <a:latin typeface="Arial"/>
                <a:cs typeface="Arial"/>
              </a:rPr>
              <a:t>"small </a:t>
            </a:r>
            <a:endParaRPr lang="de-DE" sz="2000"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>
                <a:latin typeface="Arial"/>
                <a:cs typeface="Arial"/>
              </a:rPr>
              <a:t>communities"</a:t>
            </a:r>
            <a:endParaRPr lang="de-DE" sz="2000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2036777-6712-95A8-5E94-74FB72BAE2B3}"/>
              </a:ext>
            </a:extLst>
          </p:cNvPr>
          <p:cNvSpPr txBox="1">
            <a:spLocks/>
          </p:cNvSpPr>
          <p:nvPr/>
        </p:nvSpPr>
        <p:spPr>
          <a:xfrm>
            <a:off x="8934700" y="4842082"/>
            <a:ext cx="2748613" cy="1983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/>
              <a:t>modern internet</a:t>
            </a:r>
            <a:r>
              <a:rPr lang="en-US"/>
              <a:t> </a:t>
            </a:r>
            <a:endParaRPr lang="de-DE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/>
              <a:t>"unequal distribution of connections"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accessory, vector graphics&#10;&#10;Description automatically generated">
            <a:extLst>
              <a:ext uri="{FF2B5EF4-FFF2-40B4-BE49-F238E27FC236}">
                <a16:creationId xmlns:a16="http://schemas.microsoft.com/office/drawing/2014/main" id="{090C0736-186C-F60E-5621-000D33FE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2391987"/>
            <a:ext cx="2743200" cy="2074025"/>
          </a:xfrm>
          <a:prstGeom prst="rect">
            <a:avLst/>
          </a:prstGeom>
        </p:spPr>
      </p:pic>
      <p:pic>
        <p:nvPicPr>
          <p:cNvPr id="5" name="Picture 5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05347453-C930-D741-AA37-5DF4706B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76" y="2391987"/>
            <a:ext cx="2743200" cy="207402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CA67543-F2D5-AE24-8462-E0C772D1D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45" y="2391987"/>
            <a:ext cx="2743200" cy="2074025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5D054DDD-1ABB-1AC4-95C0-2F99568E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87" y="2391987"/>
            <a:ext cx="2743200" cy="2074025"/>
          </a:xfrm>
          <a:prstGeom prst="rect">
            <a:avLst/>
          </a:prstGeom>
        </p:spPr>
      </p:pic>
      <p:pic>
        <p:nvPicPr>
          <p:cNvPr id="3" name="Picture 5" descr="A picture containing text, basketball, outdoor object, pylon&#10;&#10;Description automatically generated">
            <a:extLst>
              <a:ext uri="{FF2B5EF4-FFF2-40B4-BE49-F238E27FC236}">
                <a16:creationId xmlns:a16="http://schemas.microsoft.com/office/drawing/2014/main" id="{6EEA7852-A10D-C816-D874-29F50E25E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48" y="2391987"/>
            <a:ext cx="2743200" cy="2074025"/>
          </a:xfrm>
          <a:prstGeom prst="rect">
            <a:avLst/>
          </a:prstGeom>
        </p:spPr>
      </p:pic>
      <p:pic>
        <p:nvPicPr>
          <p:cNvPr id="6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984B8F2C-2760-8840-E54D-454552E6A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07" y="2391987"/>
            <a:ext cx="2743200" cy="2074025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85B3144A-6875-06AE-4C92-1CEA87168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1710" y="2391987"/>
            <a:ext cx="2743200" cy="2074025"/>
          </a:xfrm>
          <a:prstGeom prst="rect">
            <a:avLst/>
          </a:prstGeom>
        </p:spPr>
      </p:pic>
      <p:pic>
        <p:nvPicPr>
          <p:cNvPr id="11" name="Picture 11" descr="A picture containing echinoderm, invertebrate&#10;&#10;Description automatically generated">
            <a:extLst>
              <a:ext uri="{FF2B5EF4-FFF2-40B4-BE49-F238E27FC236}">
                <a16:creationId xmlns:a16="http://schemas.microsoft.com/office/drawing/2014/main" id="{EB1471A1-37B3-5A7D-735A-7A5D075744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0590" y="2391987"/>
            <a:ext cx="2743200" cy="20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3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ccessory, vector graphics&#10;&#10;Description automatically generated">
            <a:extLst>
              <a:ext uri="{FF2B5EF4-FFF2-40B4-BE49-F238E27FC236}">
                <a16:creationId xmlns:a16="http://schemas.microsoft.com/office/drawing/2014/main" id="{090C0736-186C-F60E-5621-000D33FE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2391987"/>
            <a:ext cx="2743200" cy="2074025"/>
          </a:xfrm>
          <a:prstGeom prst="rect">
            <a:avLst/>
          </a:prstGeom>
        </p:spPr>
      </p:pic>
      <p:pic>
        <p:nvPicPr>
          <p:cNvPr id="5" name="Picture 5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05347453-C930-D741-AA37-5DF4706B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76" y="2391987"/>
            <a:ext cx="2743200" cy="207402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CA67543-F2D5-AE24-8462-E0C772D1D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45" y="2391987"/>
            <a:ext cx="2743200" cy="2074025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5D054DDD-1ABB-1AC4-95C0-2F99568E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87" y="2391987"/>
            <a:ext cx="2743200" cy="207402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A74BF2D8-6CF3-2AF3-3065-77BC87F9A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251" y="4959327"/>
            <a:ext cx="1420211" cy="68481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7872331-FC62-DF95-DB57-B64BFF7AE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24478"/>
              </p:ext>
            </p:extLst>
          </p:nvPr>
        </p:nvGraphicFramePr>
        <p:xfrm>
          <a:off x="610914" y="5782235"/>
          <a:ext cx="1067309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68273">
                  <a:extLst>
                    <a:ext uri="{9D8B030D-6E8A-4147-A177-3AD203B41FA5}">
                      <a16:colId xmlns:a16="http://schemas.microsoft.com/office/drawing/2014/main" val="1168176043"/>
                    </a:ext>
                  </a:extLst>
                </a:gridCol>
                <a:gridCol w="2668273">
                  <a:extLst>
                    <a:ext uri="{9D8B030D-6E8A-4147-A177-3AD203B41FA5}">
                      <a16:colId xmlns:a16="http://schemas.microsoft.com/office/drawing/2014/main" val="1820252959"/>
                    </a:ext>
                  </a:extLst>
                </a:gridCol>
                <a:gridCol w="2668273">
                  <a:extLst>
                    <a:ext uri="{9D8B030D-6E8A-4147-A177-3AD203B41FA5}">
                      <a16:colId xmlns:a16="http://schemas.microsoft.com/office/drawing/2014/main" val="3936371779"/>
                    </a:ext>
                  </a:extLst>
                </a:gridCol>
                <a:gridCol w="2668273">
                  <a:extLst>
                    <a:ext uri="{9D8B030D-6E8A-4147-A177-3AD203B41FA5}">
                      <a16:colId xmlns:a16="http://schemas.microsoft.com/office/drawing/2014/main" val="423187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3869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71E28A0-B927-1664-7A8C-D42151AC45B7}"/>
              </a:ext>
            </a:extLst>
          </p:cNvPr>
          <p:cNvSpPr txBox="1"/>
          <p:nvPr/>
        </p:nvSpPr>
        <p:spPr>
          <a:xfrm>
            <a:off x="3252507" y="5122729"/>
            <a:ext cx="1845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Density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03D11-250B-4A8C-116E-E6D4BC1CCECC}"/>
              </a:ext>
            </a:extLst>
          </p:cNvPr>
          <p:cNvSpPr txBox="1"/>
          <p:nvPr/>
        </p:nvSpPr>
        <p:spPr>
          <a:xfrm>
            <a:off x="6550127" y="5122729"/>
            <a:ext cx="2292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m=nodes, n=edges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6AE7C-927B-F88F-88AD-1086B14B8983}"/>
              </a:ext>
            </a:extLst>
          </p:cNvPr>
          <p:cNvSpPr txBox="1"/>
          <p:nvPr/>
        </p:nvSpPr>
        <p:spPr>
          <a:xfrm>
            <a:off x="1996516" y="4557058"/>
            <a:ext cx="8135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Assuming limit on maximum number of connections, based on Prf. </a:t>
            </a:r>
            <a:r>
              <a:rPr lang="en-US" err="1">
                <a:cs typeface="Calibri"/>
              </a:rPr>
              <a:t>Dunbell's</a:t>
            </a:r>
            <a:r>
              <a:rPr lang="en-US">
                <a:cs typeface="Calibri"/>
              </a:rPr>
              <a:t> work</a:t>
            </a:r>
            <a:r>
              <a:rPr lang="en-US" baseline="30000">
                <a:cs typeface="Calibri"/>
              </a:rPr>
              <a:t>1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3E430-B101-A5F0-5108-F6895C063A68}"/>
              </a:ext>
            </a:extLst>
          </p:cNvPr>
          <p:cNvSpPr txBox="1"/>
          <p:nvPr/>
        </p:nvSpPr>
        <p:spPr>
          <a:xfrm>
            <a:off x="1196247" y="6657406"/>
            <a:ext cx="1055196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aseline="30000">
                <a:cs typeface="Calibri"/>
              </a:rPr>
              <a:t>1</a:t>
            </a:r>
            <a:r>
              <a:rPr lang="en-US" sz="1000">
                <a:cs typeface="Calibri"/>
              </a:rPr>
              <a:t> 3 serious surveys (US and UK) compared. Anecdotal evidence from another 3 countries in the same range. More info in back up slides</a:t>
            </a:r>
            <a:endParaRPr lang="en-US" sz="1000" err="1"/>
          </a:p>
        </p:txBody>
      </p:sp>
      <p:pic>
        <p:nvPicPr>
          <p:cNvPr id="9" name="Picture 5" descr="A picture containing text, basketball, outdoor object, pylon&#10;&#10;Description automatically generated">
            <a:extLst>
              <a:ext uri="{FF2B5EF4-FFF2-40B4-BE49-F238E27FC236}">
                <a16:creationId xmlns:a16="http://schemas.microsoft.com/office/drawing/2014/main" id="{7018E52B-0EC6-2A2E-A040-75BAA8949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48" y="2391987"/>
            <a:ext cx="2743200" cy="2074025"/>
          </a:xfrm>
          <a:prstGeom prst="rect">
            <a:avLst/>
          </a:prstGeom>
        </p:spPr>
      </p:pic>
      <p:pic>
        <p:nvPicPr>
          <p:cNvPr id="12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3E8397B6-8535-4998-80F4-855B34159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0107" y="2391987"/>
            <a:ext cx="2743200" cy="2074025"/>
          </a:xfrm>
          <a:prstGeom prst="rect">
            <a:avLst/>
          </a:prstGeom>
        </p:spPr>
      </p:pic>
      <p:pic>
        <p:nvPicPr>
          <p:cNvPr id="14" name="Picture 10" descr="Diagram&#10;&#10;Description automatically generated">
            <a:extLst>
              <a:ext uri="{FF2B5EF4-FFF2-40B4-BE49-F238E27FC236}">
                <a16:creationId xmlns:a16="http://schemas.microsoft.com/office/drawing/2014/main" id="{15D1CDEE-CC8B-D0FB-C9CC-378CC5EEDC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10" y="2391987"/>
            <a:ext cx="2743200" cy="2074025"/>
          </a:xfrm>
          <a:prstGeom prst="rect">
            <a:avLst/>
          </a:prstGeom>
        </p:spPr>
      </p:pic>
      <p:pic>
        <p:nvPicPr>
          <p:cNvPr id="16" name="Picture 11" descr="A picture containing echinoderm, invertebrate&#10;&#10;Description automatically generated">
            <a:extLst>
              <a:ext uri="{FF2B5EF4-FFF2-40B4-BE49-F238E27FC236}">
                <a16:creationId xmlns:a16="http://schemas.microsoft.com/office/drawing/2014/main" id="{8EB6D21F-3CA3-96EC-16BC-E8E72A8222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0590" y="2391987"/>
            <a:ext cx="2743200" cy="2074025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838200" y="144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Arial"/>
                <a:cs typeface="Arial"/>
              </a:rPr>
              <a:t>Networks are engineered to have similar densities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969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2FCA-4063-6B07-20B9-1D9F6D831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>
            <a:normAutofit/>
          </a:bodyPr>
          <a:lstStyle/>
          <a:p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Preliminary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results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0701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2FCA-4063-6B07-20B9-1D9F6D831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7363"/>
            <a:ext cx="9144000" cy="2387600"/>
          </a:xfrm>
        </p:spPr>
        <p:txBody>
          <a:bodyPr>
            <a:normAutofit/>
          </a:bodyPr>
          <a:lstStyle/>
          <a:p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Some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background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 on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conspiracy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 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theories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31979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 err="1">
                <a:latin typeface="Arial"/>
                <a:cs typeface="Arial"/>
              </a:rPr>
              <a:t>Presentation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of</a:t>
            </a:r>
            <a:r>
              <a:rPr lang="de-DE" b="1">
                <a:latin typeface="Arial"/>
                <a:cs typeface="Arial"/>
              </a:rPr>
              <a:t>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DF3F0-1658-3B54-3857-24FB1D12140C}"/>
              </a:ext>
            </a:extLst>
          </p:cNvPr>
          <p:cNvSpPr txBox="1"/>
          <p:nvPr/>
        </p:nvSpPr>
        <p:spPr>
          <a:xfrm>
            <a:off x="678793" y="2303079"/>
            <a:ext cx="108331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cs typeface="Calibri"/>
              </a:rPr>
              <a:t>For every graph type, representing an "epochs", we: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cs typeface="Calibri"/>
              </a:rPr>
              <a:t>Ran the model for 20-35 steps until results started to saturate as observed in the line plots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cs typeface="Calibri"/>
              </a:rPr>
              <a:t>Visualized the network graph every step of the way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cs typeface="Calibri"/>
              </a:rPr>
              <a:t>Generated the phase diagrams correlating pairs of variables from: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>
                <a:cs typeface="Calibri"/>
              </a:rPr>
              <a:t>Number of initial believers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>
                <a:cs typeface="Calibri"/>
              </a:rPr>
              <a:t>Number of initial </a:t>
            </a:r>
            <a:r>
              <a:rPr lang="en-GB" sz="2000" err="1">
                <a:cs typeface="Calibri"/>
              </a:rPr>
              <a:t>skeptics</a:t>
            </a:r>
            <a:endParaRPr lang="en-GB" sz="20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GB" sz="2000">
                <a:cs typeface="Calibri"/>
              </a:rPr>
              <a:t>Neighbor threshold - I.e. percentage of </a:t>
            </a:r>
            <a:r>
              <a:rPr lang="en-GB" sz="2000" err="1">
                <a:cs typeface="Calibri"/>
              </a:rPr>
              <a:t>neighbors</a:t>
            </a:r>
            <a:r>
              <a:rPr lang="en-GB" sz="2000">
                <a:cs typeface="Calibri"/>
              </a:rPr>
              <a:t> that need an opinion for a node to flip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>
                <a:cs typeface="Calibri"/>
              </a:rPr>
              <a:t>Probability of a susceptible to become infected / </a:t>
            </a:r>
            <a:r>
              <a:rPr lang="en-GB" sz="2000" err="1">
                <a:cs typeface="Calibri"/>
              </a:rPr>
              <a:t>skeptical</a:t>
            </a:r>
            <a:r>
              <a:rPr lang="en-GB" sz="2000">
                <a:cs typeface="Calibri"/>
              </a:rPr>
              <a:t> by interacting with one 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cs typeface="Calibri"/>
              </a:rPr>
              <a:t>Phase diagrams: plotted max </a:t>
            </a:r>
            <a:r>
              <a:rPr lang="en-GB" sz="2000" err="1">
                <a:cs typeface="Calibri"/>
              </a:rPr>
              <a:t>occurences</a:t>
            </a:r>
            <a:r>
              <a:rPr lang="en-GB" sz="2000">
                <a:cs typeface="Calibri"/>
              </a:rPr>
              <a:t> instead of mean</a:t>
            </a: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601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/>
                <a:cs typeface="Arial"/>
              </a:rPr>
              <a:t>The </a:t>
            </a:r>
            <a:r>
              <a:rPr lang="de-DE" b="1" err="1">
                <a:latin typeface="Arial"/>
                <a:cs typeface="Arial"/>
              </a:rPr>
              <a:t>pre</a:t>
            </a:r>
            <a:r>
              <a:rPr lang="de-DE" b="1">
                <a:latin typeface="Arial"/>
                <a:cs typeface="Arial"/>
              </a:rPr>
              <a:t>-media </a:t>
            </a:r>
            <a:r>
              <a:rPr lang="de-DE" b="1" err="1">
                <a:latin typeface="Arial"/>
                <a:cs typeface="Arial"/>
              </a:rPr>
              <a:t>era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51532-B43E-4828-9E1E-0C50F61FCE80}"/>
              </a:ext>
            </a:extLst>
          </p:cNvPr>
          <p:cNvSpPr txBox="1"/>
          <p:nvPr/>
        </p:nvSpPr>
        <p:spPr>
          <a:xfrm>
            <a:off x="890788" y="1491802"/>
            <a:ext cx="10496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Modelled as small communities sparsely connected between each other </a:t>
            </a:r>
            <a:r>
              <a:rPr lang="en-GB" b="1">
                <a:ea typeface="+mn-lt"/>
                <a:cs typeface="+mn-lt"/>
              </a:rPr>
              <a:t>→ </a:t>
            </a:r>
            <a:r>
              <a:rPr lang="en-GB" b="1" err="1">
                <a:ea typeface="+mn-lt"/>
                <a:cs typeface="+mn-lt"/>
              </a:rPr>
              <a:t>networkX</a:t>
            </a:r>
            <a:r>
              <a:rPr lang="en-GB" b="1">
                <a:ea typeface="+mn-lt"/>
                <a:cs typeface="+mn-lt"/>
              </a:rPr>
              <a:t>: </a:t>
            </a:r>
            <a:r>
              <a:rPr lang="en-GB">
                <a:ea typeface="+mn-lt"/>
                <a:cs typeface="+mn-lt"/>
              </a:rPr>
              <a:t>CAVEMAN graph model</a:t>
            </a:r>
            <a:endParaRPr lang="en-GB" b="1" i="1">
              <a:cs typeface="Calibri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0FB0FDF-56D6-D3F1-873C-FBF9935D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59" y="2235323"/>
            <a:ext cx="3728544" cy="2827478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B7F93C-5512-4E39-1784-D42CD428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32" y="2232678"/>
            <a:ext cx="3978164" cy="31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/>
                <a:cs typeface="Arial"/>
              </a:rPr>
              <a:t>The legacy media </a:t>
            </a:r>
            <a:r>
              <a:rPr lang="de-DE" b="1" err="1">
                <a:latin typeface="Arial"/>
                <a:cs typeface="Arial"/>
              </a:rPr>
              <a:t>era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51532-B43E-4828-9E1E-0C50F61FCE80}"/>
              </a:ext>
            </a:extLst>
          </p:cNvPr>
          <p:cNvSpPr txBox="1"/>
          <p:nvPr/>
        </p:nvSpPr>
        <p:spPr>
          <a:xfrm>
            <a:off x="890788" y="1491802"/>
            <a:ext cx="10496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Modelled by a highly centralized network meant to model a</a:t>
            </a:r>
            <a:r>
              <a:rPr lang="en-GB">
                <a:ea typeface="+mn-lt"/>
                <a:cs typeface="+mn-lt"/>
              </a:rPr>
              <a:t> central information entity like television </a:t>
            </a:r>
            <a:r>
              <a:rPr lang="en-GB" b="1">
                <a:ea typeface="+mn-lt"/>
                <a:cs typeface="+mn-lt"/>
              </a:rPr>
              <a:t>→ </a:t>
            </a:r>
            <a:r>
              <a:rPr lang="en-GB" b="1" err="1">
                <a:ea typeface="+mn-lt"/>
                <a:cs typeface="+mn-lt"/>
              </a:rPr>
              <a:t>networkX</a:t>
            </a:r>
            <a:r>
              <a:rPr lang="en-GB" b="1">
                <a:ea typeface="+mn-lt"/>
                <a:cs typeface="+mn-lt"/>
              </a:rPr>
              <a:t>: </a:t>
            </a:r>
            <a:r>
              <a:rPr lang="en-GB">
                <a:ea typeface="+mn-lt"/>
                <a:cs typeface="+mn-lt"/>
              </a:rPr>
              <a:t>WINDMILL graph model</a:t>
            </a:r>
            <a:endParaRPr lang="en-GB" b="1" i="1">
              <a:cs typeface="Calibri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29399FB-3275-E1D9-16C9-11FD8F8E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380974"/>
            <a:ext cx="5016500" cy="39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73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/>
                <a:cs typeface="Arial"/>
              </a:rPr>
              <a:t>The </a:t>
            </a:r>
            <a:r>
              <a:rPr lang="de-DE" b="1" err="1">
                <a:latin typeface="Arial"/>
                <a:cs typeface="Arial"/>
              </a:rPr>
              <a:t>early</a:t>
            </a:r>
            <a:r>
              <a:rPr lang="de-DE" b="1">
                <a:latin typeface="Arial"/>
                <a:cs typeface="Arial"/>
              </a:rPr>
              <a:t>-internet </a:t>
            </a:r>
            <a:r>
              <a:rPr lang="de-DE" b="1" err="1">
                <a:latin typeface="Arial"/>
                <a:cs typeface="Arial"/>
              </a:rPr>
              <a:t>era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51532-B43E-4828-9E1E-0C50F61FCE80}"/>
              </a:ext>
            </a:extLst>
          </p:cNvPr>
          <p:cNvSpPr txBox="1"/>
          <p:nvPr/>
        </p:nvSpPr>
        <p:spPr>
          <a:xfrm>
            <a:off x="890788" y="1491802"/>
            <a:ext cx="10496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Modelled as a fair distribution with little clustering and relative closeness between nodes </a:t>
            </a:r>
            <a:endParaRPr lang="en-GB" b="1" i="1">
              <a:cs typeface="Calibri"/>
            </a:endParaRPr>
          </a:p>
          <a:p>
            <a:r>
              <a:rPr lang="en-GB" b="1">
                <a:ea typeface="+mn-lt"/>
                <a:cs typeface="+mn-lt"/>
              </a:rPr>
              <a:t>→ </a:t>
            </a:r>
            <a:r>
              <a:rPr lang="en-GB" b="1" err="1">
                <a:ea typeface="+mn-lt"/>
                <a:cs typeface="+mn-lt"/>
              </a:rPr>
              <a:t>networkX</a:t>
            </a:r>
            <a:r>
              <a:rPr lang="en-GB" b="1">
                <a:ea typeface="+mn-lt"/>
                <a:cs typeface="+mn-lt"/>
              </a:rPr>
              <a:t>: </a:t>
            </a:r>
            <a:r>
              <a:rPr lang="en-GB">
                <a:ea typeface="+mn-lt"/>
                <a:cs typeface="+mn-lt"/>
              </a:rPr>
              <a:t>SMALL WORLD graph model</a:t>
            </a:r>
            <a:endParaRPr lang="en-GB" b="1" i="1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E42E41F-7E69-2150-F946-7612501A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14" y="2657048"/>
            <a:ext cx="3886201" cy="2952289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E21BB25-16AD-3CF7-2A62-048DEC7DD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942" y="2654407"/>
            <a:ext cx="4056993" cy="32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5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/>
                <a:cs typeface="Arial"/>
              </a:rPr>
              <a:t>The modern </a:t>
            </a:r>
            <a:r>
              <a:rPr lang="de-DE" b="1" err="1">
                <a:latin typeface="Arial"/>
                <a:cs typeface="Arial"/>
              </a:rPr>
              <a:t>internet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era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51532-B43E-4828-9E1E-0C50F61FCE80}"/>
              </a:ext>
            </a:extLst>
          </p:cNvPr>
          <p:cNvSpPr txBox="1"/>
          <p:nvPr/>
        </p:nvSpPr>
        <p:spPr>
          <a:xfrm>
            <a:off x="890788" y="1491802"/>
            <a:ext cx="10496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Modelled with a more unequal number of connections – idea: people are highly connected thanks to the internet but a minority still remain more </a:t>
            </a:r>
            <a:r>
              <a:rPr lang="en-GB" err="1">
                <a:cs typeface="Calibri"/>
              </a:rPr>
              <a:t>influencial</a:t>
            </a:r>
            <a:r>
              <a:rPr lang="en-GB">
                <a:ea typeface="+mn-lt"/>
                <a:cs typeface="+mn-lt"/>
              </a:rPr>
              <a:t> </a:t>
            </a:r>
            <a:endParaRPr lang="en-GB">
              <a:cs typeface="Calibri"/>
            </a:endParaRPr>
          </a:p>
        </p:txBody>
      </p:sp>
      <p:pic>
        <p:nvPicPr>
          <p:cNvPr id="3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4D2CC905-438A-6962-D9C7-C5C7AC6F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62" y="2660989"/>
            <a:ext cx="3761389" cy="2860323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FB568E0-6425-4EE8-1F2C-BA87EBED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66" y="2658347"/>
            <a:ext cx="3925612" cy="31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28" y="163981"/>
            <a:ext cx="11592910" cy="1325563"/>
          </a:xfrm>
        </p:spPr>
        <p:txBody>
          <a:bodyPr/>
          <a:lstStyle/>
          <a:p>
            <a:pPr algn="ctr"/>
            <a:r>
              <a:rPr lang="de-DE" b="1">
                <a:latin typeface="Arial"/>
                <a:cs typeface="Arial"/>
              </a:rPr>
              <a:t>Phase </a:t>
            </a:r>
            <a:r>
              <a:rPr lang="de-DE" b="1" err="1">
                <a:latin typeface="Arial"/>
                <a:cs typeface="Arial"/>
              </a:rPr>
              <a:t>diagrams</a:t>
            </a:r>
            <a:r>
              <a:rPr lang="de-DE" b="1">
                <a:latin typeface="Arial"/>
                <a:cs typeface="Arial"/>
              </a:rPr>
              <a:t> and </a:t>
            </a:r>
            <a:r>
              <a:rPr lang="de-DE" b="1" err="1">
                <a:latin typeface="Arial"/>
                <a:cs typeface="Arial"/>
              </a:rPr>
              <a:t>takeaways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51532-B43E-4828-9E1E-0C50F61FCE80}"/>
              </a:ext>
            </a:extLst>
          </p:cNvPr>
          <p:cNvSpPr txBox="1"/>
          <p:nvPr/>
        </p:nvSpPr>
        <p:spPr>
          <a:xfrm>
            <a:off x="890788" y="1491802"/>
            <a:ext cx="10496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29F48D3-C9F6-BE9D-2B9B-74055231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674085"/>
            <a:ext cx="4044950" cy="41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9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28" y="163981"/>
            <a:ext cx="11592910" cy="1325563"/>
          </a:xfrm>
        </p:spPr>
        <p:txBody>
          <a:bodyPr/>
          <a:lstStyle/>
          <a:p>
            <a:pPr algn="ctr"/>
            <a:r>
              <a:rPr lang="de-DE" b="1">
                <a:latin typeface="Arial"/>
                <a:cs typeface="Arial"/>
              </a:rPr>
              <a:t>Takeaways – network </a:t>
            </a:r>
            <a:r>
              <a:rPr lang="de-DE" b="1" err="1">
                <a:latin typeface="Arial"/>
                <a:cs typeface="Arial"/>
              </a:rPr>
              <a:t>structure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51532-B43E-4828-9E1E-0C50F61FCE80}"/>
              </a:ext>
            </a:extLst>
          </p:cNvPr>
          <p:cNvSpPr txBox="1"/>
          <p:nvPr/>
        </p:nvSpPr>
        <p:spPr>
          <a:xfrm>
            <a:off x="890788" y="1491802"/>
            <a:ext cx="10496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3262A-8EC8-FF07-5814-A502197B2AD6}"/>
              </a:ext>
            </a:extLst>
          </p:cNvPr>
          <p:cNvSpPr txBox="1"/>
          <p:nvPr/>
        </p:nvSpPr>
        <p:spPr>
          <a:xfrm>
            <a:off x="901700" y="1676400"/>
            <a:ext cx="10299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The network structure has effect in the early stages on the growth of a believer community but little effect on reducing it </a:t>
            </a:r>
          </a:p>
        </p:txBody>
      </p:sp>
      <p:pic>
        <p:nvPicPr>
          <p:cNvPr id="7" name="Graphic 7" descr="Arrow Right with solid fill">
            <a:extLst>
              <a:ext uri="{FF2B5EF4-FFF2-40B4-BE49-F238E27FC236}">
                <a16:creationId xmlns:a16="http://schemas.microsoft.com/office/drawing/2014/main" id="{C8A88A67-24C3-84CF-9188-5BBAB83D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6400" y="37973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F0BCE-D8B7-F730-A24C-F405FB614218}"/>
              </a:ext>
            </a:extLst>
          </p:cNvPr>
          <p:cNvSpPr txBox="1"/>
          <p:nvPr/>
        </p:nvSpPr>
        <p:spPr>
          <a:xfrm>
            <a:off x="4305300" y="3924300"/>
            <a:ext cx="65151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Limitations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376304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2FCA-4063-6B07-20B9-1D9F6D831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7363"/>
            <a:ext cx="9144000" cy="2387600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Outlook,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further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work</a:t>
            </a:r>
            <a:r>
              <a:rPr lang="de-DE" b="1">
                <a:solidFill>
                  <a:srgbClr val="4C89AE"/>
                </a:solidFill>
                <a:latin typeface="Arial"/>
                <a:cs typeface="Arial"/>
              </a:rPr>
              <a:t>, and </a:t>
            </a:r>
            <a:r>
              <a:rPr lang="de-DE" b="1" err="1">
                <a:solidFill>
                  <a:srgbClr val="4C89AE"/>
                </a:solidFill>
                <a:latin typeface="Arial"/>
                <a:cs typeface="Arial"/>
              </a:rPr>
              <a:t>considerations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82562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28B0-BC8A-2A2B-D235-855EA000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err="1">
                <a:latin typeface="Arial"/>
                <a:cs typeface="Arial"/>
              </a:rPr>
              <a:t>Limitations</a:t>
            </a:r>
            <a:endParaRPr lang="de-DE" err="1">
              <a:cs typeface="Calibri Light" panose="020F03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C5C8B-0159-F780-7E96-4DD015BE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746" y="2027145"/>
            <a:ext cx="751905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 err="1">
                <a:latin typeface="Arial"/>
                <a:cs typeface="Calibri"/>
              </a:rPr>
              <a:t>No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data</a:t>
            </a:r>
            <a:r>
              <a:rPr lang="de-DE" b="1">
                <a:latin typeface="Arial"/>
                <a:cs typeface="Calibri"/>
              </a:rPr>
              <a:t> </a:t>
            </a:r>
            <a:r>
              <a:rPr lang="de-DE" b="1" err="1">
                <a:latin typeface="Arial"/>
                <a:cs typeface="Calibri"/>
              </a:rPr>
              <a:t>for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probablities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of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opinion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change</a:t>
            </a:r>
            <a:r>
              <a:rPr lang="de-DE" b="1">
                <a:latin typeface="Arial"/>
                <a:cs typeface="Calibri"/>
              </a:rPr>
              <a:t>!</a:t>
            </a:r>
          </a:p>
          <a:p>
            <a:endParaRPr lang="de-DE" b="1">
              <a:latin typeface="Arial"/>
              <a:cs typeface="Calibri"/>
            </a:endParaRPr>
          </a:p>
          <a:p>
            <a:r>
              <a:rPr lang="de-DE" b="1">
                <a:latin typeface="Arial"/>
                <a:cs typeface="Calibri"/>
              </a:rPr>
              <a:t>Are </a:t>
            </a:r>
            <a:r>
              <a:rPr lang="de-DE" b="1" err="1">
                <a:latin typeface="Arial"/>
                <a:cs typeface="Calibri"/>
              </a:rPr>
              <a:t>our</a:t>
            </a:r>
            <a:r>
              <a:rPr lang="de-DE" b="1">
                <a:latin typeface="Arial"/>
                <a:cs typeface="Calibri"/>
              </a:rPr>
              <a:t> network </a:t>
            </a:r>
            <a:r>
              <a:rPr lang="de-DE" b="1" err="1">
                <a:latin typeface="Arial"/>
                <a:cs typeface="Calibri"/>
              </a:rPr>
              <a:t>archtypes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representative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of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the</a:t>
            </a:r>
            <a:r>
              <a:rPr lang="de-DE" b="1">
                <a:latin typeface="Arial"/>
                <a:cs typeface="Calibri"/>
              </a:rPr>
              <a:t> </a:t>
            </a:r>
            <a:r>
              <a:rPr lang="de-DE" b="1" err="1">
                <a:latin typeface="Arial"/>
                <a:cs typeface="Calibri"/>
              </a:rPr>
              <a:t>realworld</a:t>
            </a:r>
            <a:r>
              <a:rPr lang="de-DE" b="1">
                <a:latin typeface="Arial"/>
                <a:cs typeface="Calibri"/>
              </a:rPr>
              <a:t>?</a:t>
            </a:r>
            <a:endParaRPr lang="de-DE" b="1">
              <a:cs typeface="Calibri"/>
            </a:endParaRPr>
          </a:p>
          <a:p>
            <a:endParaRPr lang="de-DE" b="1">
              <a:latin typeface="Arial"/>
              <a:cs typeface="Arial"/>
            </a:endParaRPr>
          </a:p>
          <a:p>
            <a:r>
              <a:rPr lang="de-DE" b="1" err="1">
                <a:latin typeface="Arial"/>
                <a:cs typeface="Arial"/>
              </a:rPr>
              <a:t>Populations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are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heterogeneous</a:t>
            </a:r>
            <a:r>
              <a:rPr lang="de-DE" b="1">
                <a:latin typeface="Arial"/>
                <a:cs typeface="Arial"/>
              </a:rPr>
              <a:t>! </a:t>
            </a:r>
          </a:p>
          <a:p>
            <a:pPr marL="0" indent="0">
              <a:buNone/>
            </a:pPr>
            <a:r>
              <a:rPr lang="de-DE" sz="2000">
                <a:latin typeface="Arial"/>
                <a:cs typeface="Arial"/>
              </a:rPr>
              <a:t>				(i.e. not </a:t>
            </a:r>
            <a:r>
              <a:rPr lang="de-DE" sz="2000" err="1">
                <a:latin typeface="Arial"/>
                <a:cs typeface="Arial"/>
              </a:rPr>
              <a:t>everybody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is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the</a:t>
            </a:r>
            <a:r>
              <a:rPr lang="de-DE" sz="2000">
                <a:latin typeface="Arial"/>
                <a:cs typeface="Arial"/>
              </a:rPr>
              <a:t> same)</a:t>
            </a:r>
            <a:endParaRPr lang="de-DE" sz="2000">
              <a:latin typeface="Arial"/>
              <a:cs typeface="Calibri"/>
            </a:endParaRPr>
          </a:p>
          <a:p>
            <a:endParaRPr lang="de-DE" b="1">
              <a:latin typeface="Arial"/>
              <a:cs typeface="Calibri"/>
            </a:endParaRPr>
          </a:p>
          <a:p>
            <a:endParaRPr lang="de-DE" b="1">
              <a:latin typeface="Arial"/>
              <a:cs typeface="Calibri"/>
            </a:endParaRPr>
          </a:p>
          <a:p>
            <a:endParaRPr lang="de-DE" b="1">
              <a:latin typeface="Arial"/>
              <a:ea typeface="+mn-lt"/>
              <a:cs typeface="+mn-lt"/>
            </a:endParaRPr>
          </a:p>
          <a:p>
            <a:endParaRPr lang="de-DE">
              <a:latin typeface="Arial"/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latin typeface="Arial"/>
              <a:cs typeface="Calibri"/>
            </a:endParaRPr>
          </a:p>
          <a:p>
            <a:endParaRPr lang="de-DE">
              <a:latin typeface="Calibri" panose="020F0502020204030204"/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6EF796-6E5E-C939-0517-53E27A9CB54A}"/>
              </a:ext>
            </a:extLst>
          </p:cNvPr>
          <p:cNvSpPr/>
          <p:nvPr/>
        </p:nvSpPr>
        <p:spPr>
          <a:xfrm>
            <a:off x="2291307" y="1470409"/>
            <a:ext cx="6839723" cy="14478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848D3-B09B-5A37-A14D-17D07E1A2654}"/>
              </a:ext>
            </a:extLst>
          </p:cNvPr>
          <p:cNvSpPr/>
          <p:nvPr/>
        </p:nvSpPr>
        <p:spPr>
          <a:xfrm>
            <a:off x="2064327" y="4493444"/>
            <a:ext cx="7955470" cy="14478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2C533-FD5C-6CCC-1E25-DD64653F8995}"/>
              </a:ext>
            </a:extLst>
          </p:cNvPr>
          <p:cNvSpPr/>
          <p:nvPr/>
        </p:nvSpPr>
        <p:spPr>
          <a:xfrm>
            <a:off x="2394894" y="3200501"/>
            <a:ext cx="7847594" cy="14478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86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C2BE-D8C7-FDB1-8486-AD254C53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Remember that rocket guy?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nline Media 4" title="Skeptic of world being round dies in California rocket crash">
            <a:hlinkClick r:id="" action="ppaction://media"/>
            <a:extLst>
              <a:ext uri="{FF2B5EF4-FFF2-40B4-BE49-F238E27FC236}">
                <a16:creationId xmlns:a16="http://schemas.microsoft.com/office/drawing/2014/main" id="{0B20A176-DA04-56B0-E9B7-4E47696F59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3400" y="1878231"/>
            <a:ext cx="5384260" cy="4038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4FF69-E82C-2EA2-5781-96225D0AEAAA}"/>
              </a:ext>
            </a:extLst>
          </p:cNvPr>
          <p:cNvSpPr txBox="1"/>
          <p:nvPr/>
        </p:nvSpPr>
        <p:spPr>
          <a:xfrm>
            <a:off x="6498076" y="1897522"/>
            <a:ext cx="485572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3200"/>
              <a:t>"</a:t>
            </a:r>
            <a:r>
              <a:rPr lang="en-GB" sz="3200" b="1"/>
              <a:t>We used flat Earth as a PR stunt</a:t>
            </a:r>
            <a:r>
              <a:rPr lang="en-GB" sz="3200"/>
              <a:t>... Flat Earth allowed us to get so much publicity that we kept going!</a:t>
            </a:r>
          </a:p>
          <a:p>
            <a:pPr algn="just"/>
            <a:endParaRPr lang="en-GB" sz="3200"/>
          </a:p>
          <a:p>
            <a:pPr algn="just"/>
            <a:r>
              <a:rPr lang="en-GB" sz="3200" b="1"/>
              <a:t>I know he didn’t believe in flat Earth </a:t>
            </a:r>
            <a:r>
              <a:rPr lang="en-GB" sz="3200"/>
              <a:t>and it was a schtick.“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D8DA4-9968-1B4D-EDBD-6BF5FC875A18}"/>
              </a:ext>
            </a:extLst>
          </p:cNvPr>
          <p:cNvSpPr/>
          <p:nvPr/>
        </p:nvSpPr>
        <p:spPr>
          <a:xfrm>
            <a:off x="6336168" y="1748481"/>
            <a:ext cx="5017632" cy="41809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5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2FE5-8BE9-E5F9-658E-76A38990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975" y="1728068"/>
            <a:ext cx="4453339" cy="2443054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CH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CH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de-CH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CH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CH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CH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</a:t>
            </a:r>
            <a:endParaRPr lang="en-CH" b="1">
              <a:ln>
                <a:solidFill>
                  <a:sysClr val="windowText" lastClr="000000"/>
                </a:solidFill>
              </a:ln>
              <a:solidFill>
                <a:srgbClr val="4C89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89539-7A03-B0EF-24CB-040F5D08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25" y="1711171"/>
            <a:ext cx="6175753" cy="46018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F5C63A-3063-120C-EF77-9847210ADFBB}"/>
              </a:ext>
            </a:extLst>
          </p:cNvPr>
          <p:cNvSpPr txBox="1">
            <a:spLocks/>
          </p:cNvSpPr>
          <p:nvPr/>
        </p:nvSpPr>
        <p:spPr>
          <a:xfrm>
            <a:off x="7109975" y="3781978"/>
            <a:ext cx="4644602" cy="2443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theories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</a:t>
            </a:r>
            <a:endParaRPr lang="en-CH" sz="4000" b="1">
              <a:ln>
                <a:solidFill>
                  <a:sysClr val="windowText" lastClr="000000"/>
                </a:solidFill>
              </a:ln>
              <a:solidFill>
                <a:srgbClr val="4C89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97764" y="239229"/>
            <a:ext cx="81964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rial"/>
                <a:cs typeface="Arial"/>
              </a:rPr>
              <a:t>The data availability paradox</a:t>
            </a:r>
          </a:p>
        </p:txBody>
      </p:sp>
    </p:spTree>
    <p:extLst>
      <p:ext uri="{BB962C8B-B14F-4D97-AF65-F5344CB8AC3E}">
        <p14:creationId xmlns:p14="http://schemas.microsoft.com/office/powerpoint/2010/main" val="368717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Outlook (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-do)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5268A7-644E-0D8E-2156-466E62E014F9}"/>
              </a:ext>
            </a:extLst>
          </p:cNvPr>
          <p:cNvSpPr txBox="1">
            <a:spLocks/>
          </p:cNvSpPr>
          <p:nvPr/>
        </p:nvSpPr>
        <p:spPr>
          <a:xfrm>
            <a:off x="1881957" y="4242923"/>
            <a:ext cx="2617069" cy="1739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3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$$$</a:t>
            </a:r>
            <a:r>
              <a:rPr lang="de-DE" sz="66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	</a:t>
            </a:r>
            <a:endParaRPr lang="en-CH" sz="6600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E0C42-F573-4E32-3EF5-F88BFFDC7FFA}"/>
              </a:ext>
            </a:extLst>
          </p:cNvPr>
          <p:cNvSpPr txBox="1">
            <a:spLocks/>
          </p:cNvSpPr>
          <p:nvPr/>
        </p:nvSpPr>
        <p:spPr>
          <a:xfrm>
            <a:off x="4728143" y="3792043"/>
            <a:ext cx="7580870" cy="2290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incentive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to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spread</a:t>
            </a:r>
            <a:endParaRPr lang="de-DE" sz="3200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inhibition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of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opinion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change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	after spending </a:t>
            </a: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money</a:t>
            </a:r>
            <a:endParaRPr lang="de-DE" sz="3200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89E62-AD4F-3783-C34A-3CA2F38D6C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710" y="1588966"/>
            <a:ext cx="2468329" cy="18392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1DDD26-4CB5-6C65-5407-5A3B157DDE76}"/>
              </a:ext>
            </a:extLst>
          </p:cNvPr>
          <p:cNvSpPr txBox="1">
            <a:spLocks/>
          </p:cNvSpPr>
          <p:nvPr/>
        </p:nvSpPr>
        <p:spPr>
          <a:xfrm>
            <a:off x="4759631" y="1312584"/>
            <a:ext cx="5766833" cy="2290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dynamic</a:t>
            </a:r>
            <a:r>
              <a:rPr lang="de-DE" sz="32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854764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D50A7-1A58-9797-8E19-D85F65B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28623" cy="1325563"/>
          </a:xfrm>
        </p:spPr>
        <p:txBody>
          <a:bodyPr>
            <a:normAutofit/>
          </a:bodyPr>
          <a:lstStyle/>
          <a:p>
            <a:r>
              <a:rPr lang="de-DE" sz="4000" b="1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buying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merch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boosts</a:t>
            </a:r>
            <a:r>
              <a:rPr lang="de-DE" sz="4000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de-DE" sz="4000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</a:t>
            </a:r>
            <a:endParaRPr lang="de-DE" sz="40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Grafik 4" descr="Ein Bild, das Hemd enthält.&#10;&#10;Beschreibung automatisch generiert.">
            <a:extLst>
              <a:ext uri="{FF2B5EF4-FFF2-40B4-BE49-F238E27FC236}">
                <a16:creationId xmlns:a16="http://schemas.microsoft.com/office/drawing/2014/main" id="{A22DED7E-50AC-B1DB-BC30-2DF8A79F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151" y="2144537"/>
            <a:ext cx="1894532" cy="1800843"/>
          </a:xfrm>
        </p:spPr>
      </p:pic>
      <p:pic>
        <p:nvPicPr>
          <p:cNvPr id="7" name="Grafik 7" descr="Ein Bild, das Kleidung, Hemd enthält.&#10;&#10;Beschreibung automatisch generiert.">
            <a:extLst>
              <a:ext uri="{FF2B5EF4-FFF2-40B4-BE49-F238E27FC236}">
                <a16:creationId xmlns:a16="http://schemas.microsoft.com/office/drawing/2014/main" id="{9DFF8B0C-9B20-714E-86C7-242C02CB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33" y="2144537"/>
            <a:ext cx="1891626" cy="1800000"/>
          </a:xfrm>
          <a:prstGeom prst="rect">
            <a:avLst/>
          </a:prstGeom>
        </p:spPr>
      </p:pic>
      <p:pic>
        <p:nvPicPr>
          <p:cNvPr id="8" name="Grafik 8" descr="Ein Bild, das Hemd, Kleidung enthält.&#10;&#10;Beschreibung automatisch generiert.">
            <a:extLst>
              <a:ext uri="{FF2B5EF4-FFF2-40B4-BE49-F238E27FC236}">
                <a16:creationId xmlns:a16="http://schemas.microsoft.com/office/drawing/2014/main" id="{8AB5F50A-74EE-056C-2CA3-AB06220B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59" y="2077624"/>
            <a:ext cx="1899571" cy="1899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BD04A-2A0C-79AC-3380-C46D78C9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007" y="4849765"/>
            <a:ext cx="4985104" cy="17487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D2D3901-756F-8AB6-4A8D-4869885F8C12}"/>
              </a:ext>
            </a:extLst>
          </p:cNvPr>
          <p:cNvGrpSpPr/>
          <p:nvPr/>
        </p:nvGrpSpPr>
        <p:grpSpPr>
          <a:xfrm>
            <a:off x="6631529" y="1596365"/>
            <a:ext cx="5439534" cy="1577514"/>
            <a:chOff x="1854229" y="4229973"/>
            <a:chExt cx="5439534" cy="157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136BD4-3EA7-CEC9-5277-C9A4B6974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464" b="59667"/>
            <a:stretch/>
          </p:blipFill>
          <p:spPr>
            <a:xfrm>
              <a:off x="1854229" y="4229973"/>
              <a:ext cx="5439534" cy="4048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6C5B22-F31D-2E6F-24C2-9BBADA5D6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926" b="17592"/>
            <a:stretch/>
          </p:blipFill>
          <p:spPr>
            <a:xfrm>
              <a:off x="1854229" y="4634821"/>
              <a:ext cx="5439534" cy="117266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96CBB-0483-ED5B-AFEC-FB92FEDF36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014"/>
          <a:stretch/>
        </p:blipFill>
        <p:spPr>
          <a:xfrm>
            <a:off x="6613271" y="3472019"/>
            <a:ext cx="4527383" cy="11728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16F40F-2D6F-8AF6-70B3-764A4DEC3C6C}"/>
              </a:ext>
            </a:extLst>
          </p:cNvPr>
          <p:cNvCxnSpPr>
            <a:cxnSpLocks/>
          </p:cNvCxnSpPr>
          <p:nvPr/>
        </p:nvCxnSpPr>
        <p:spPr>
          <a:xfrm flipH="1">
            <a:off x="6096000" y="1736125"/>
            <a:ext cx="35011" cy="4862383"/>
          </a:xfrm>
          <a:prstGeom prst="line">
            <a:avLst/>
          </a:prstGeom>
          <a:ln w="101600">
            <a:solidFill>
              <a:srgbClr val="4C8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D837546-E91A-6328-AD69-1E4DEA3B23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17" r="15198"/>
          <a:stretch/>
        </p:blipFill>
        <p:spPr>
          <a:xfrm>
            <a:off x="253316" y="4247283"/>
            <a:ext cx="2726724" cy="1899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AC0C99-264B-8B34-8013-521FCCBDE1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2246" y="4247283"/>
            <a:ext cx="2858461" cy="18995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86F6EE-C918-9900-2AB2-D121EE076CC9}"/>
              </a:ext>
            </a:extLst>
          </p:cNvPr>
          <p:cNvSpPr/>
          <p:nvPr/>
        </p:nvSpPr>
        <p:spPr>
          <a:xfrm>
            <a:off x="6318558" y="1313286"/>
            <a:ext cx="5752505" cy="53278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097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D50A7-1A58-9797-8E19-D85F65B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28623" cy="1325563"/>
          </a:xfrm>
        </p:spPr>
        <p:txBody>
          <a:bodyPr>
            <a:normAutofit/>
          </a:bodyPr>
          <a:lstStyle/>
          <a:p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buying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merch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boosts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de-DE" sz="40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</a:t>
            </a:r>
            <a:endParaRPr lang="de-DE" sz="4000"/>
          </a:p>
        </p:txBody>
      </p:sp>
      <p:pic>
        <p:nvPicPr>
          <p:cNvPr id="4" name="Grafik 4" descr="Ein Bild, das Hemd enthält.&#10;&#10;Beschreibung automatisch generiert.">
            <a:extLst>
              <a:ext uri="{FF2B5EF4-FFF2-40B4-BE49-F238E27FC236}">
                <a16:creationId xmlns:a16="http://schemas.microsoft.com/office/drawing/2014/main" id="{A22DED7E-50AC-B1DB-BC30-2DF8A79F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151" y="2144537"/>
            <a:ext cx="1894532" cy="1800843"/>
          </a:xfrm>
        </p:spPr>
      </p:pic>
      <p:pic>
        <p:nvPicPr>
          <p:cNvPr id="7" name="Grafik 7" descr="Ein Bild, das Kleidung, Hemd enthält.&#10;&#10;Beschreibung automatisch generiert.">
            <a:extLst>
              <a:ext uri="{FF2B5EF4-FFF2-40B4-BE49-F238E27FC236}">
                <a16:creationId xmlns:a16="http://schemas.microsoft.com/office/drawing/2014/main" id="{9DFF8B0C-9B20-714E-86C7-242C02CB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33" y="2144537"/>
            <a:ext cx="1891626" cy="1800000"/>
          </a:xfrm>
          <a:prstGeom prst="rect">
            <a:avLst/>
          </a:prstGeom>
        </p:spPr>
      </p:pic>
      <p:pic>
        <p:nvPicPr>
          <p:cNvPr id="8" name="Grafik 8" descr="Ein Bild, das Hemd, Kleidung enthält.&#10;&#10;Beschreibung automatisch generiert.">
            <a:extLst>
              <a:ext uri="{FF2B5EF4-FFF2-40B4-BE49-F238E27FC236}">
                <a16:creationId xmlns:a16="http://schemas.microsoft.com/office/drawing/2014/main" id="{8AB5F50A-74EE-056C-2CA3-AB06220B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59" y="2077624"/>
            <a:ext cx="1899571" cy="1899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BD04A-2A0C-79AC-3380-C46D78C9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007" y="4849765"/>
            <a:ext cx="4985104" cy="17487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D2D3901-756F-8AB6-4A8D-4869885F8C12}"/>
              </a:ext>
            </a:extLst>
          </p:cNvPr>
          <p:cNvGrpSpPr/>
          <p:nvPr/>
        </p:nvGrpSpPr>
        <p:grpSpPr>
          <a:xfrm>
            <a:off x="6631529" y="1596365"/>
            <a:ext cx="5439534" cy="1577514"/>
            <a:chOff x="1854229" y="4229973"/>
            <a:chExt cx="5439534" cy="157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136BD4-3EA7-CEC9-5277-C9A4B6974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464" b="59667"/>
            <a:stretch/>
          </p:blipFill>
          <p:spPr>
            <a:xfrm>
              <a:off x="1854229" y="4229973"/>
              <a:ext cx="5439534" cy="4048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6C5B22-F31D-2E6F-24C2-9BBADA5D6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926" b="17592"/>
            <a:stretch/>
          </p:blipFill>
          <p:spPr>
            <a:xfrm>
              <a:off x="1854229" y="4634821"/>
              <a:ext cx="5439534" cy="117266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96CBB-0483-ED5B-AFEC-FB92FEDF36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014"/>
          <a:stretch/>
        </p:blipFill>
        <p:spPr>
          <a:xfrm>
            <a:off x="6613271" y="3472019"/>
            <a:ext cx="4527383" cy="11728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16F40F-2D6F-8AF6-70B3-764A4DEC3C6C}"/>
              </a:ext>
            </a:extLst>
          </p:cNvPr>
          <p:cNvCxnSpPr>
            <a:cxnSpLocks/>
          </p:cNvCxnSpPr>
          <p:nvPr/>
        </p:nvCxnSpPr>
        <p:spPr>
          <a:xfrm flipH="1">
            <a:off x="6096000" y="1736125"/>
            <a:ext cx="35011" cy="4862383"/>
          </a:xfrm>
          <a:prstGeom prst="line">
            <a:avLst/>
          </a:prstGeom>
          <a:ln w="101600">
            <a:solidFill>
              <a:srgbClr val="4C8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D837546-E91A-6328-AD69-1E4DEA3B23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17" r="15198"/>
          <a:stretch/>
        </p:blipFill>
        <p:spPr>
          <a:xfrm>
            <a:off x="253316" y="4247283"/>
            <a:ext cx="2726724" cy="1899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AC0C99-264B-8B34-8013-521FCCBDE1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2246" y="4247283"/>
            <a:ext cx="2858461" cy="18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7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B562-6423-1847-E6B8-019A52DC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727" y="551753"/>
            <a:ext cx="9578546" cy="3317189"/>
          </a:xfrm>
        </p:spPr>
        <p:txBody>
          <a:bodyPr>
            <a:normAutofit/>
          </a:bodyPr>
          <a:lstStyle/>
          <a:p>
            <a:pPr algn="ctr"/>
            <a:r>
              <a:rPr lang="de-DE" sz="3600" b="1">
                <a:latin typeface="Arial"/>
                <a:cs typeface="Arial"/>
              </a:rPr>
              <a:t>Research </a:t>
            </a:r>
            <a:r>
              <a:rPr lang="de-DE" sz="3600" b="1" err="1">
                <a:latin typeface="Arial"/>
                <a:cs typeface="Arial"/>
              </a:rPr>
              <a:t>question</a:t>
            </a:r>
            <a:r>
              <a:rPr lang="de-DE" sz="3600" b="1">
                <a:latin typeface="Arial"/>
                <a:cs typeface="Arial"/>
              </a:rPr>
              <a:t>:</a:t>
            </a:r>
            <a:br>
              <a:rPr lang="de-DE" sz="3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b="1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Could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network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structure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and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money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flow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jointly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cause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an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increase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in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conspiracy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thinking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?</a:t>
            </a:r>
            <a:endParaRPr lang="en-CH" b="1">
              <a:ln>
                <a:solidFill>
                  <a:sysClr val="windowText" lastClr="000000"/>
                </a:solidFill>
              </a:ln>
              <a:solidFill>
                <a:srgbClr val="4C89AE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3A78B1-0625-1944-A667-A0CFBED32431}"/>
              </a:ext>
            </a:extLst>
          </p:cNvPr>
          <p:cNvSpPr txBox="1">
            <a:spLocks/>
          </p:cNvSpPr>
          <p:nvPr/>
        </p:nvSpPr>
        <p:spPr>
          <a:xfrm>
            <a:off x="3164823" y="4320433"/>
            <a:ext cx="2617069" cy="1739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3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$$$</a:t>
            </a:r>
            <a:r>
              <a:rPr lang="de-DE" sz="66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	</a:t>
            </a:r>
            <a:endParaRPr lang="en-CH" sz="6600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007194C-3D3A-6278-11B5-1A55E5060D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93" y="3852605"/>
            <a:ext cx="2468329" cy="18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79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5E3E7E-B95B-3EF2-751E-647C147A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Outlook (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-do)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4C87EF-EB91-DE08-C80D-5EB643E8F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74" y="1676263"/>
            <a:ext cx="6063055" cy="5185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468EC1"/>
                </a:solidFill>
              </a:rPr>
              <a:t>S</a:t>
            </a:r>
            <a:r>
              <a:rPr lang="de-DE" sz="3200" b="1" err="1"/>
              <a:t>usceptible</a:t>
            </a:r>
            <a:r>
              <a:rPr lang="de-DE"/>
              <a:t> </a:t>
            </a:r>
            <a:r>
              <a:rPr lang="de-DE" sz="2000"/>
              <a:t>(</a:t>
            </a:r>
            <a:r>
              <a:rPr lang="de-DE" sz="2000" err="1"/>
              <a:t>never</a:t>
            </a:r>
            <a:r>
              <a:rPr lang="de-DE" sz="2000"/>
              <a:t> </a:t>
            </a:r>
            <a:r>
              <a:rPr lang="de-DE" sz="2000" err="1"/>
              <a:t>heard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it</a:t>
            </a:r>
            <a:r>
              <a:rPr lang="de-DE" sz="2000"/>
              <a:t>)</a:t>
            </a:r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FF963B"/>
                </a:solidFill>
              </a:rPr>
              <a:t>E</a:t>
            </a:r>
            <a:r>
              <a:rPr lang="de-DE" sz="3200" b="1" err="1"/>
              <a:t>xposed</a:t>
            </a:r>
            <a:r>
              <a:rPr lang="de-DE" b="1"/>
              <a:t> </a:t>
            </a:r>
            <a:r>
              <a:rPr lang="de-DE" sz="2000"/>
              <a:t>(</a:t>
            </a:r>
            <a:r>
              <a:rPr lang="de-DE" sz="2000" err="1"/>
              <a:t>heard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it</a:t>
            </a:r>
            <a:r>
              <a:rPr lang="de-DE" sz="2000"/>
              <a:t>, </a:t>
            </a:r>
            <a:r>
              <a:rPr lang="de-DE" sz="2000" err="1"/>
              <a:t>processing</a:t>
            </a:r>
            <a:r>
              <a:rPr lang="de-DE" sz="2000"/>
              <a:t>)</a:t>
            </a:r>
            <a:endParaRPr lang="de-DE"/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DD4F50"/>
                </a:solidFill>
              </a:rPr>
              <a:t>I</a:t>
            </a:r>
            <a:r>
              <a:rPr lang="de-DE" sz="3200" b="1" err="1"/>
              <a:t>nfected</a:t>
            </a:r>
            <a:r>
              <a:rPr lang="de-DE" b="1"/>
              <a:t> </a:t>
            </a:r>
            <a:r>
              <a:rPr lang="de-DE" sz="2000"/>
              <a:t>(</a:t>
            </a:r>
            <a:r>
              <a:rPr lang="de-DE" sz="2000" err="1"/>
              <a:t>believes</a:t>
            </a:r>
            <a:r>
              <a:rPr lang="de-DE" sz="2000"/>
              <a:t>)</a:t>
            </a:r>
          </a:p>
          <a:p>
            <a:pPr>
              <a:lnSpc>
                <a:spcPct val="150000"/>
              </a:lnSpc>
            </a:pPr>
            <a:r>
              <a:rPr lang="de-DE" b="1"/>
              <a:t> </a:t>
            </a:r>
            <a:r>
              <a:rPr lang="de-DE" sz="3200" b="1" err="1">
                <a:solidFill>
                  <a:srgbClr val="53B253"/>
                </a:solidFill>
              </a:rPr>
              <a:t>Z</a:t>
            </a:r>
            <a:r>
              <a:rPr lang="de-DE" sz="3200" b="1" err="1"/>
              <a:t>keptic</a:t>
            </a:r>
            <a:r>
              <a:rPr lang="de-DE"/>
              <a:t> </a:t>
            </a:r>
            <a:r>
              <a:rPr lang="de-DE" sz="2000"/>
              <a:t>(</a:t>
            </a:r>
            <a:r>
              <a:rPr lang="de-DE" sz="2000" err="1"/>
              <a:t>does</a:t>
            </a:r>
            <a:r>
              <a:rPr lang="de-DE" sz="2000"/>
              <a:t> not </a:t>
            </a:r>
            <a:r>
              <a:rPr lang="de-DE" sz="2000" err="1"/>
              <a:t>believe</a:t>
            </a:r>
            <a:r>
              <a:rPr lang="de-DE" sz="200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3200" b="1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de-DE" sz="3200" b="1" err="1">
                <a:solidFill>
                  <a:srgbClr val="7030A0"/>
                </a:solidFill>
                <a:cs typeface="Arial" panose="020B0604020202020204" pitchFamily="34" charset="0"/>
              </a:rPr>
              <a:t>G</a:t>
            </a:r>
            <a:r>
              <a:rPr lang="de-DE" sz="3200" b="1" err="1">
                <a:cs typeface="Arial" panose="020B0604020202020204" pitchFamily="34" charset="0"/>
              </a:rPr>
              <a:t>rifter</a:t>
            </a:r>
            <a:r>
              <a:rPr lang="de-DE" sz="3200" b="1">
                <a:cs typeface="Arial" panose="020B0604020202020204" pitchFamily="34" charset="0"/>
              </a:rPr>
              <a:t> </a:t>
            </a:r>
            <a:r>
              <a:rPr lang="de-DE" sz="2000">
                <a:cs typeface="Arial" panose="020B0604020202020204" pitchFamily="34" charset="0"/>
              </a:rPr>
              <a:t>(„</a:t>
            </a:r>
            <a:r>
              <a:rPr lang="de-DE" sz="2000" err="1">
                <a:cs typeface="Arial" panose="020B0604020202020204" pitchFamily="34" charset="0"/>
              </a:rPr>
              <a:t>infected</a:t>
            </a:r>
            <a:r>
              <a:rPr lang="de-DE" sz="2000">
                <a:cs typeface="Arial" panose="020B0604020202020204" pitchFamily="34" charset="0"/>
              </a:rPr>
              <a:t>“, </a:t>
            </a:r>
            <a:r>
              <a:rPr lang="de-DE" sz="2000" err="1">
                <a:cs typeface="Arial" panose="020B0604020202020204" pitchFamily="34" charset="0"/>
              </a:rPr>
              <a:t>makes</a:t>
            </a:r>
            <a:r>
              <a:rPr lang="de-DE" sz="2000">
                <a:cs typeface="Arial" panose="020B0604020202020204" pitchFamily="34" charset="0"/>
              </a:rPr>
              <a:t> </a:t>
            </a:r>
            <a:r>
              <a:rPr lang="de-DE" sz="2000" err="1">
                <a:cs typeface="Arial" panose="020B0604020202020204" pitchFamily="34" charset="0"/>
              </a:rPr>
              <a:t>money</a:t>
            </a:r>
            <a:r>
              <a:rPr lang="de-DE" sz="2000">
                <a:cs typeface="Arial" panose="020B0604020202020204" pitchFamily="34" charset="0"/>
              </a:rPr>
              <a:t> </a:t>
            </a:r>
            <a:r>
              <a:rPr lang="de-DE" sz="2000" err="1">
                <a:cs typeface="Arial" panose="020B0604020202020204" pitchFamily="34" charset="0"/>
              </a:rPr>
              <a:t>from</a:t>
            </a:r>
            <a:r>
              <a:rPr lang="de-DE" sz="2000">
                <a:cs typeface="Arial" panose="020B0604020202020204" pitchFamily="34" charset="0"/>
              </a:rPr>
              <a:t> </a:t>
            </a:r>
            <a:r>
              <a:rPr lang="de-DE" sz="2000" err="1">
                <a:cs typeface="Arial" panose="020B0604020202020204" pitchFamily="34" charset="0"/>
              </a:rPr>
              <a:t>infected</a:t>
            </a:r>
            <a:r>
              <a:rPr lang="de-DE" sz="200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de-DE" sz="320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B0261-EF09-24C8-D5D8-5F52D83BC7C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7549526" y="3136485"/>
            <a:ext cx="2322791" cy="121120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AB68BE-A9B8-EDF9-3D07-016C1F15482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>
            <a:off x="7549526" y="4347694"/>
            <a:ext cx="2322791" cy="124713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A329595-CCEF-ADF7-BB69-5AB8781AC9AE}"/>
              </a:ext>
            </a:extLst>
          </p:cNvPr>
          <p:cNvSpPr/>
          <p:nvPr/>
        </p:nvSpPr>
        <p:spPr>
          <a:xfrm>
            <a:off x="8414683" y="3664463"/>
            <a:ext cx="1729946" cy="670028"/>
          </a:xfrm>
          <a:prstGeom prst="arc">
            <a:avLst>
              <a:gd name="adj1" fmla="val 12207188"/>
              <a:gd name="adj2" fmla="val 2153583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5A9246B-B6C6-58C9-924E-99F1F04096FB}"/>
              </a:ext>
            </a:extLst>
          </p:cNvPr>
          <p:cNvSpPr/>
          <p:nvPr/>
        </p:nvSpPr>
        <p:spPr>
          <a:xfrm flipV="1">
            <a:off x="8414683" y="4380576"/>
            <a:ext cx="1729946" cy="670028"/>
          </a:xfrm>
          <a:prstGeom prst="arc">
            <a:avLst>
              <a:gd name="adj1" fmla="val 12207188"/>
              <a:gd name="adj2" fmla="val 21512246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B3C85-A163-AC27-9EA8-3FE074B84217}"/>
              </a:ext>
            </a:extLst>
          </p:cNvPr>
          <p:cNvCxnSpPr>
            <a:cxnSpLocks/>
            <a:stCxn id="16" idx="0"/>
            <a:endCxn id="9" idx="2"/>
          </p:cNvCxnSpPr>
          <p:nvPr/>
        </p:nvCxnSpPr>
        <p:spPr>
          <a:xfrm flipV="1">
            <a:off x="10232317" y="3496485"/>
            <a:ext cx="0" cy="50917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CAE476-1630-1C73-F4AD-8519A19FF04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>
            <a:off x="10232317" y="4725655"/>
            <a:ext cx="0" cy="50917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FBCA3-4EB8-7EB2-7675-58E33DC9810C}"/>
              </a:ext>
            </a:extLst>
          </p:cNvPr>
          <p:cNvSpPr/>
          <p:nvPr/>
        </p:nvSpPr>
        <p:spPr>
          <a:xfrm>
            <a:off x="9872317" y="4005655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FF963B"/>
                </a:solidFill>
                <a:latin typeface="Arial"/>
                <a:cs typeface="Arial"/>
              </a:rPr>
              <a:t>E</a:t>
            </a:r>
            <a:endParaRPr lang="en-CH" sz="3600" b="1">
              <a:solidFill>
                <a:srgbClr val="FF963B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10CD0D-FA20-B3EE-0F18-CC8C571ED0C1}"/>
              </a:ext>
            </a:extLst>
          </p:cNvPr>
          <p:cNvSpPr/>
          <p:nvPr/>
        </p:nvSpPr>
        <p:spPr>
          <a:xfrm>
            <a:off x="6829526" y="3987694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468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468EC1"/>
                </a:solidFill>
                <a:latin typeface="Arial"/>
                <a:cs typeface="Arial"/>
              </a:rPr>
              <a:t>S</a:t>
            </a:r>
            <a:endParaRPr lang="en-CH" sz="3600" b="1">
              <a:solidFill>
                <a:srgbClr val="468EC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EE1EE6-708A-83E2-BEC5-F6BAC8C9C2B5}"/>
                  </a:ext>
                </a:extLst>
              </p:cNvPr>
              <p:cNvSpPr txBox="1"/>
              <p:nvPr/>
            </p:nvSpPr>
            <p:spPr>
              <a:xfrm>
                <a:off x="8414683" y="5022480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EE1EE6-708A-83E2-BEC5-F6BAC8C9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683" y="5022480"/>
                <a:ext cx="4651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6C3AE8-5167-3372-D73E-ECE87514DB7F}"/>
                  </a:ext>
                </a:extLst>
              </p:cNvPr>
              <p:cNvSpPr txBox="1"/>
              <p:nvPr/>
            </p:nvSpPr>
            <p:spPr>
              <a:xfrm>
                <a:off x="8461372" y="3169367"/>
                <a:ext cx="495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6C3AE8-5167-3372-D73E-ECE87514D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372" y="3169367"/>
                <a:ext cx="4953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1466DA-AAFD-2BDC-25C4-8CC09E2D062F}"/>
                  </a:ext>
                </a:extLst>
              </p:cNvPr>
              <p:cNvSpPr txBox="1"/>
              <p:nvPr/>
            </p:nvSpPr>
            <p:spPr>
              <a:xfrm>
                <a:off x="8887496" y="3774142"/>
                <a:ext cx="984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1466DA-AAFD-2BDC-25C4-8CC09E2D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496" y="3774142"/>
                <a:ext cx="98482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D1C54-70A4-C81C-68D7-630402DD424E}"/>
                  </a:ext>
                </a:extLst>
              </p:cNvPr>
              <p:cNvSpPr txBox="1"/>
              <p:nvPr/>
            </p:nvSpPr>
            <p:spPr>
              <a:xfrm>
                <a:off x="10279122" y="3510011"/>
                <a:ext cx="448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D1C54-70A4-C81C-68D7-630402DD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122" y="3510011"/>
                <a:ext cx="448841" cy="461665"/>
              </a:xfrm>
              <a:prstGeom prst="rect">
                <a:avLst/>
              </a:prstGeom>
              <a:blipFill>
                <a:blip r:embed="rId5"/>
                <a:stretch>
                  <a:fillRect l="-2703" r="-13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CC26AC-36CA-FE46-67A5-AD4CE620B58B}"/>
                  </a:ext>
                </a:extLst>
              </p:cNvPr>
              <p:cNvSpPr txBox="1"/>
              <p:nvPr/>
            </p:nvSpPr>
            <p:spPr>
              <a:xfrm>
                <a:off x="10305279" y="4683818"/>
                <a:ext cx="423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CC26AC-36CA-FE46-67A5-AD4CE620B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279" y="4683818"/>
                <a:ext cx="423770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488FA0-7422-C3DD-4DDA-4E9742884420}"/>
                  </a:ext>
                </a:extLst>
              </p:cNvPr>
              <p:cNvSpPr txBox="1"/>
              <p:nvPr/>
            </p:nvSpPr>
            <p:spPr>
              <a:xfrm>
                <a:off x="8935086" y="4494822"/>
                <a:ext cx="959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488FA0-7422-C3DD-4DDA-4E9742884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086" y="4494822"/>
                <a:ext cx="959750" cy="46166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1566C6A-87E2-9622-FF41-E9B1B486B555}"/>
              </a:ext>
            </a:extLst>
          </p:cNvPr>
          <p:cNvSpPr/>
          <p:nvPr/>
        </p:nvSpPr>
        <p:spPr>
          <a:xfrm>
            <a:off x="7810345" y="1689019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7030A0"/>
                </a:solidFill>
                <a:latin typeface="Arial"/>
                <a:cs typeface="Arial"/>
              </a:rPr>
              <a:t>G</a:t>
            </a:r>
            <a:endParaRPr lang="en-CH" sz="3600" b="1">
              <a:solidFill>
                <a:srgbClr val="7030A0"/>
              </a:solidFill>
              <a:latin typeface="Arial"/>
              <a:cs typeface="Arial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70322C-FB37-AB57-0BEF-419248BE6272}"/>
              </a:ext>
            </a:extLst>
          </p:cNvPr>
          <p:cNvCxnSpPr>
            <a:cxnSpLocks/>
          </p:cNvCxnSpPr>
          <p:nvPr/>
        </p:nvCxnSpPr>
        <p:spPr>
          <a:xfrm flipH="1" flipV="1">
            <a:off x="8647278" y="2160559"/>
            <a:ext cx="1079402" cy="552539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34D1D39A-3B89-2D6B-C7D2-7ED845E3872B}"/>
              </a:ext>
            </a:extLst>
          </p:cNvPr>
          <p:cNvSpPr txBox="1">
            <a:spLocks/>
          </p:cNvSpPr>
          <p:nvPr/>
        </p:nvSpPr>
        <p:spPr>
          <a:xfrm>
            <a:off x="9192476" y="1963672"/>
            <a:ext cx="374860" cy="33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$</a:t>
            </a:r>
            <a:endParaRPr lang="en-CH" sz="6600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230CF-E3D0-4693-A0E9-1E25F3594F97}"/>
                  </a:ext>
                </a:extLst>
              </p:cNvPr>
              <p:cNvSpPr txBox="1"/>
              <p:nvPr/>
            </p:nvSpPr>
            <p:spPr>
              <a:xfrm>
                <a:off x="11063862" y="2697601"/>
                <a:ext cx="920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de-DE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sz="2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m:t>$</m:t>
                      </m:r>
                      <m:r>
                        <m:rPr>
                          <m:nor/>
                        </m:rPr>
                        <a:rPr lang="de-DE" sz="2400" dirty="0"/>
                        <m:t>)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230CF-E3D0-4693-A0E9-1E25F359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862" y="2697601"/>
                <a:ext cx="920445" cy="461665"/>
              </a:xfrm>
              <a:prstGeom prst="rect">
                <a:avLst/>
              </a:prstGeom>
              <a:blipFill>
                <a:blip r:embed="rId8"/>
                <a:stretch>
                  <a:fillRect r="-66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B48AF743-CD72-BB8D-0D29-85A0142FC4D8}"/>
              </a:ext>
            </a:extLst>
          </p:cNvPr>
          <p:cNvSpPr/>
          <p:nvPr/>
        </p:nvSpPr>
        <p:spPr>
          <a:xfrm rot="5400000">
            <a:off x="9327837" y="3718062"/>
            <a:ext cx="2239579" cy="1379780"/>
          </a:xfrm>
          <a:prstGeom prst="arc">
            <a:avLst>
              <a:gd name="adj1" fmla="val 11329494"/>
              <a:gd name="adj2" fmla="val 21138159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DB8ACC4-7635-BE77-0FB9-93B7E1FED34B}"/>
              </a:ext>
            </a:extLst>
          </p:cNvPr>
          <p:cNvSpPr/>
          <p:nvPr/>
        </p:nvSpPr>
        <p:spPr>
          <a:xfrm rot="5400000">
            <a:off x="9051243" y="3378171"/>
            <a:ext cx="2838520" cy="1939046"/>
          </a:xfrm>
          <a:prstGeom prst="arc">
            <a:avLst>
              <a:gd name="adj1" fmla="val 11087348"/>
              <a:gd name="adj2" fmla="val 21249697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038DF-2C47-B83F-DF41-CDDE06FDFACD}"/>
              </a:ext>
            </a:extLst>
          </p:cNvPr>
          <p:cNvSpPr/>
          <p:nvPr/>
        </p:nvSpPr>
        <p:spPr>
          <a:xfrm>
            <a:off x="9872317" y="2776485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DD4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DD4F50"/>
                </a:solidFill>
                <a:latin typeface="Arial"/>
                <a:cs typeface="Arial"/>
              </a:rPr>
              <a:t>I</a:t>
            </a:r>
            <a:endParaRPr lang="en-CH" sz="3600" b="1">
              <a:solidFill>
                <a:srgbClr val="DD4F50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F9410-1B08-F2E1-BEF1-DCE30C0E0780}"/>
              </a:ext>
            </a:extLst>
          </p:cNvPr>
          <p:cNvSpPr/>
          <p:nvPr/>
        </p:nvSpPr>
        <p:spPr>
          <a:xfrm>
            <a:off x="9872317" y="5234825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53B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3600" b="1">
                <a:solidFill>
                  <a:srgbClr val="53B253"/>
                </a:solidFill>
                <a:latin typeface="Arial"/>
                <a:cs typeface="Arial"/>
              </a:rPr>
              <a:t>Z</a:t>
            </a:r>
            <a:endParaRPr lang="en-CH" sz="3600" b="1">
              <a:solidFill>
                <a:srgbClr val="53B25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31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92" y="2061025"/>
            <a:ext cx="10515600" cy="1325563"/>
          </a:xfrm>
        </p:spPr>
        <p:txBody>
          <a:bodyPr/>
          <a:lstStyle/>
          <a:p>
            <a:pPr algn="ctr"/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9D78B0-91DC-785E-8B61-A6C01D0D5B1F}"/>
              </a:ext>
            </a:extLst>
          </p:cNvPr>
          <p:cNvSpPr txBox="1">
            <a:spLocks/>
          </p:cNvSpPr>
          <p:nvPr/>
        </p:nvSpPr>
        <p:spPr>
          <a:xfrm>
            <a:off x="3164823" y="4320433"/>
            <a:ext cx="2617069" cy="1739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3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$$$</a:t>
            </a:r>
            <a:r>
              <a:rPr lang="de-DE" sz="6600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"/>
                <a:cs typeface="Arial"/>
              </a:rPr>
              <a:t> 	</a:t>
            </a:r>
            <a:endParaRPr lang="en-CH" sz="6600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0A5C21E-27DF-B9A6-8BFA-47BC4DA566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93" y="3852605"/>
            <a:ext cx="2468329" cy="18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6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de-DE" b="1">
              <a:ln>
                <a:solidFill>
                  <a:sysClr val="windowText" lastClr="000000"/>
                </a:solidFill>
              </a:ln>
              <a:solidFill>
                <a:srgbClr val="4C89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31784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b="1"/>
              <a:t>Gent </a:t>
            </a:r>
            <a:r>
              <a:rPr lang="de-DE" sz="2000" b="1" err="1"/>
              <a:t>Serifi</a:t>
            </a:r>
            <a:r>
              <a:rPr lang="de-DE" sz="2000" b="1"/>
              <a:t>, Anja </a:t>
            </a:r>
            <a:r>
              <a:rPr lang="de-DE" sz="2000" b="1" err="1"/>
              <a:t>Sjöström</a:t>
            </a:r>
            <a:r>
              <a:rPr lang="de-DE" sz="2000" b="1"/>
              <a:t>, Jose Luis </a:t>
            </a:r>
            <a:r>
              <a:rPr lang="de-DE" sz="2000" b="1" err="1"/>
              <a:t>Ocana</a:t>
            </a:r>
            <a:r>
              <a:rPr lang="de-DE" sz="2000" b="1"/>
              <a:t> Pujol, Christopher Witzany</a:t>
            </a:r>
          </a:p>
          <a:p>
            <a:endParaRPr lang="de-DE" sz="2000" b="1"/>
          </a:p>
          <a:p>
            <a:r>
              <a:rPr lang="de-DE" sz="2000" b="1"/>
              <a:t>05.12.2022</a:t>
            </a:r>
          </a:p>
        </p:txBody>
      </p:sp>
    </p:spTree>
    <p:extLst>
      <p:ext uri="{BB962C8B-B14F-4D97-AF65-F5344CB8AC3E}">
        <p14:creationId xmlns:p14="http://schemas.microsoft.com/office/powerpoint/2010/main" val="1299756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B1190-D8A9-D9D7-60CF-03FBB04C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FF0000"/>
                </a:solidFill>
                <a:cs typeface="Calibri Light"/>
              </a:rPr>
              <a:t>Back </a:t>
            </a:r>
            <a:r>
              <a:rPr lang="de-DE" b="1" err="1">
                <a:solidFill>
                  <a:srgbClr val="FF0000"/>
                </a:solidFill>
                <a:cs typeface="Calibri Light"/>
              </a:rPr>
              <a:t>up</a:t>
            </a:r>
            <a:r>
              <a:rPr lang="de-DE" b="1">
                <a:solidFill>
                  <a:srgbClr val="FF0000"/>
                </a:solidFill>
                <a:cs typeface="Calibri Light"/>
              </a:rPr>
              <a:t> </a:t>
            </a:r>
            <a:r>
              <a:rPr lang="de-DE" b="1" err="1">
                <a:solidFill>
                  <a:srgbClr val="FF0000"/>
                </a:solidFill>
                <a:cs typeface="Calibri Light"/>
              </a:rPr>
              <a:t>slides</a:t>
            </a:r>
            <a:endParaRPr lang="de-DE" b="1" err="1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490D0-EB69-B2DC-CEE4-D7EC4DC6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014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Case study: Flat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Timeline</a:t>
            </a:r>
            <a:r>
              <a:rPr lang="en-US" baseline="30000"/>
              <a:t>1,2</a:t>
            </a:r>
            <a:r>
              <a:rPr lang="en-US"/>
              <a:t>:</a:t>
            </a:r>
          </a:p>
          <a:p>
            <a:pPr lvl="1"/>
            <a:r>
              <a:rPr lang="en-US"/>
              <a:t>Back to mid XIX century England, religious fundamentalists</a:t>
            </a:r>
            <a:endParaRPr lang="en-US" baseline="30000">
              <a:cs typeface="Calibri"/>
            </a:endParaRPr>
          </a:p>
          <a:p>
            <a:pPr lvl="1"/>
            <a:r>
              <a:rPr lang="en-US"/>
              <a:t>Flat Earth Society founded in 1971 in California</a:t>
            </a:r>
            <a:endParaRPr lang="en-US">
              <a:cs typeface="Calibri"/>
            </a:endParaRPr>
          </a:p>
          <a:p>
            <a:pPr lvl="1"/>
            <a:r>
              <a:rPr lang="en-US"/>
              <a:t>Society </a:t>
            </a:r>
            <a:r>
              <a:rPr lang="en-US" err="1"/>
              <a:t>restablished</a:t>
            </a:r>
            <a:r>
              <a:rPr lang="en-US"/>
              <a:t> on 2004</a:t>
            </a:r>
            <a:endParaRPr lang="en-US">
              <a:cs typeface="Calibri"/>
            </a:endParaRPr>
          </a:p>
          <a:p>
            <a:pPr lvl="1"/>
            <a:r>
              <a:rPr lang="en-US"/>
              <a:t>First </a:t>
            </a:r>
            <a:r>
              <a:rPr lang="en-US" err="1"/>
              <a:t>Youtube</a:t>
            </a:r>
            <a:r>
              <a:rPr lang="en-US"/>
              <a:t> videos in 2014</a:t>
            </a:r>
            <a:endParaRPr lang="en-US" baseline="30000">
              <a:cs typeface="Calibri"/>
            </a:endParaRPr>
          </a:p>
          <a:p>
            <a:r>
              <a:rPr lang="en-US"/>
              <a:t>Most people in Flat Earth Conferences converted recently by Youtube</a:t>
            </a:r>
            <a:r>
              <a:rPr lang="en-US" baseline="30000"/>
              <a:t>1</a:t>
            </a:r>
            <a:endParaRPr lang="en-US" baseline="30000" err="1">
              <a:cs typeface="Calibri"/>
            </a:endParaRPr>
          </a:p>
          <a:p>
            <a:r>
              <a:rPr lang="en-US"/>
              <a:t>Different demographics, more sensitive to science-based arguments</a:t>
            </a:r>
            <a:r>
              <a:rPr lang="en-US" baseline="30000"/>
              <a:t>2</a:t>
            </a:r>
            <a:endParaRPr lang="en-US" baseline="30000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BD56D-5425-4068-37E7-CFA11A6AA67E}"/>
              </a:ext>
            </a:extLst>
          </p:cNvPr>
          <p:cNvSpPr txBox="1"/>
          <p:nvPr/>
        </p:nvSpPr>
        <p:spPr>
          <a:xfrm>
            <a:off x="837659" y="6460731"/>
            <a:ext cx="111363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1 </a:t>
            </a:r>
            <a:r>
              <a:rPr lang="en-US" sz="1000">
                <a:ea typeface="+mn-lt"/>
                <a:cs typeface="+mn-lt"/>
              </a:rPr>
              <a:t>Olshansky, A.; Peaslee, R. M.; Landrum, A. R. Flat-Smacked! Converting to Flat </a:t>
            </a:r>
            <a:r>
              <a:rPr lang="en-US" sz="1000" err="1">
                <a:ea typeface="+mn-lt"/>
                <a:cs typeface="+mn-lt"/>
              </a:rPr>
              <a:t>Eartherism</a:t>
            </a:r>
            <a:r>
              <a:rPr lang="en-US" sz="1000">
                <a:ea typeface="+mn-lt"/>
                <a:cs typeface="+mn-lt"/>
              </a:rPr>
              <a:t>. </a:t>
            </a:r>
            <a:r>
              <a:rPr lang="en-US" sz="1000" i="1">
                <a:ea typeface="+mn-lt"/>
                <a:cs typeface="+mn-lt"/>
              </a:rPr>
              <a:t>Journal of Media and Religion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b="1">
                <a:ea typeface="+mn-lt"/>
                <a:cs typeface="+mn-lt"/>
              </a:rPr>
              <a:t>2020</a:t>
            </a:r>
            <a:r>
              <a:rPr lang="en-US" sz="1000">
                <a:ea typeface="+mn-lt"/>
                <a:cs typeface="+mn-lt"/>
              </a:rPr>
              <a:t>, </a:t>
            </a:r>
            <a:r>
              <a:rPr lang="en-US" sz="1000" i="1">
                <a:ea typeface="+mn-lt"/>
                <a:cs typeface="+mn-lt"/>
              </a:rPr>
              <a:t>19</a:t>
            </a:r>
            <a:r>
              <a:rPr lang="en-US" sz="1000">
                <a:ea typeface="+mn-lt"/>
                <a:cs typeface="+mn-lt"/>
              </a:rPr>
              <a:t> (2), 46–59. </a:t>
            </a:r>
            <a:r>
              <a:rPr lang="en-US" sz="1000">
                <a:ea typeface="+mn-lt"/>
                <a:cs typeface="+mn-lt"/>
                <a:hlinkClick r:id="rId3"/>
              </a:rPr>
              <a:t>https://doi.org/10.1080/15348423.2020.1774257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sz="1000">
                <a:cs typeface="Calibri"/>
              </a:rPr>
              <a:t>2 </a:t>
            </a:r>
            <a:r>
              <a:rPr lang="en-US" sz="1000">
                <a:ea typeface="+mn-lt"/>
                <a:cs typeface="+mn-lt"/>
              </a:rPr>
              <a:t>Paolillo, J. C. The Flat Earth Phenomenon on YouTube. </a:t>
            </a:r>
            <a:r>
              <a:rPr lang="en-US" sz="1000" i="1">
                <a:ea typeface="+mn-lt"/>
                <a:cs typeface="+mn-lt"/>
              </a:rPr>
              <a:t>First Monday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b="1">
                <a:ea typeface="+mn-lt"/>
                <a:cs typeface="+mn-lt"/>
              </a:rPr>
              <a:t>2018</a:t>
            </a:r>
            <a:r>
              <a:rPr lang="en-US" sz="1000">
                <a:ea typeface="+mn-lt"/>
                <a:cs typeface="+mn-lt"/>
              </a:rPr>
              <a:t>. </a:t>
            </a:r>
            <a:r>
              <a:rPr lang="en-US" sz="1000">
                <a:ea typeface="+mn-lt"/>
                <a:cs typeface="+mn-lt"/>
                <a:hlinkClick r:id="rId4"/>
              </a:rPr>
              <a:t>https://doi.org/10.5210/fm.v23i12.8251</a:t>
            </a:r>
            <a:r>
              <a:rPr lang="en-US" sz="100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8209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5F8B9-D9E4-EFA0-933B-4B80903C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Summary survey results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4C1D76-6787-5E50-9434-25F55C4158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672728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75">
                  <a:extLst>
                    <a:ext uri="{9D8B030D-6E8A-4147-A177-3AD203B41FA5}">
                      <a16:colId xmlns:a16="http://schemas.microsoft.com/office/drawing/2014/main" val="2552886906"/>
                    </a:ext>
                  </a:extLst>
                </a:gridCol>
                <a:gridCol w="1263211">
                  <a:extLst>
                    <a:ext uri="{9D8B030D-6E8A-4147-A177-3AD203B41FA5}">
                      <a16:colId xmlns:a16="http://schemas.microsoft.com/office/drawing/2014/main" val="112447521"/>
                    </a:ext>
                  </a:extLst>
                </a:gridCol>
                <a:gridCol w="2159547">
                  <a:extLst>
                    <a:ext uri="{9D8B030D-6E8A-4147-A177-3AD203B41FA5}">
                      <a16:colId xmlns:a16="http://schemas.microsoft.com/office/drawing/2014/main" val="1304751670"/>
                    </a:ext>
                  </a:extLst>
                </a:gridCol>
                <a:gridCol w="1318049">
                  <a:extLst>
                    <a:ext uri="{9D8B030D-6E8A-4147-A177-3AD203B41FA5}">
                      <a16:colId xmlns:a16="http://schemas.microsoft.com/office/drawing/2014/main" val="301212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 agree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(unweighted)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18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Num categories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2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Inverse correlation with 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048763"/>
                  </a:ext>
                </a:extLst>
              </a:tr>
              <a:tr h="9175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More extreme than COVID vaccine </a:t>
                      </a:r>
                      <a:r>
                        <a:rPr lang="en-US" err="1"/>
                        <a:t>hessitacy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(microchips)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</a:t>
                      </a:r>
                      <a:r>
                        <a:rPr lang="en-US" err="1"/>
                        <a:t>harmfull</a:t>
                      </a:r>
                      <a:r>
                        <a:rPr lang="en-US"/>
                        <a:t> effects not disclosed to the public)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(autism)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533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E4519A-9B9E-C552-E1B5-218CFF523EEB}"/>
              </a:ext>
            </a:extLst>
          </p:cNvPr>
          <p:cNvSpPr txBox="1"/>
          <p:nvPr/>
        </p:nvSpPr>
        <p:spPr>
          <a:xfrm>
            <a:off x="526211" y="6032739"/>
            <a:ext cx="69126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0563C1"/>
                </a:solidFill>
                <a:hlinkClick r:id="rId3"/>
              </a:rPr>
              <a:t>https://d25d2506sfb94s.cloudfront.net/cumulus_uploads/document/waya2tqcg8/YG-Archive-ScienceBIANO-110219.pdf</a:t>
            </a:r>
            <a:r>
              <a:rPr lang="en-US" sz="1200"/>
              <a:t>​</a:t>
            </a:r>
          </a:p>
          <a:p>
            <a:r>
              <a:rPr lang="en-US" sz="1200">
                <a:ea typeface="+mn-lt"/>
                <a:cs typeface="+mn-lt"/>
              </a:rPr>
              <a:t>https://carsey.unh.edu/publication/conspiracy-vs-science-a-survey-of-us-public-beliefs</a:t>
            </a:r>
            <a:endParaRPr lang="en-US">
              <a:ea typeface="+mn-lt"/>
              <a:cs typeface="+mn-lt"/>
            </a:endParaRPr>
          </a:p>
          <a:p>
            <a:r>
              <a:rPr lang="en-US" sz="1200" u="sng">
                <a:solidFill>
                  <a:srgbClr val="0563C1"/>
                </a:solidFill>
                <a:hlinkClick r:id="rId4"/>
              </a:rPr>
              <a:t>https://d25d2506sfb94s.cloudfront.net/cumulus_uploads/document/xj7rpmvws8/econTabReport.pdf</a:t>
            </a:r>
            <a:r>
              <a:rPr lang="en-US" sz="1200"/>
              <a:t>​</a:t>
            </a:r>
            <a:endParaRPr lang="en-US" sz="1200"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F05B2-3CC1-039D-F891-C3CAD00FD43B}"/>
              </a:ext>
            </a:extLst>
          </p:cNvPr>
          <p:cNvSpPr/>
          <p:nvPr/>
        </p:nvSpPr>
        <p:spPr>
          <a:xfrm>
            <a:off x="8102081" y="1824164"/>
            <a:ext cx="3809999" cy="3579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Anectotical</a:t>
            </a:r>
            <a:r>
              <a:rPr lang="en-US">
                <a:cs typeface="Calibri"/>
              </a:rPr>
              <a:t> evidence from Italy and Brazil: 5-8%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1BAC2-C46E-C0EE-01E1-8DD7219CC3AE}"/>
              </a:ext>
            </a:extLst>
          </p:cNvPr>
          <p:cNvSpPr txBox="1"/>
          <p:nvPr/>
        </p:nvSpPr>
        <p:spPr>
          <a:xfrm>
            <a:off x="7571117" y="6032739"/>
            <a:ext cx="451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0563C1"/>
                </a:solidFill>
                <a:hlinkClick r:id="rId5"/>
              </a:rPr>
              <a:t>https://www1.folha.uol.com.br/ciencia/2019/07/7-dos-brasileiros-afirmam-que-terra-e-plana-mostra-pesquisa.shtml</a:t>
            </a:r>
            <a:r>
              <a:rPr lang="en-US" sz="1200"/>
              <a:t>​</a:t>
            </a:r>
          </a:p>
          <a:p>
            <a:r>
              <a:rPr lang="en-US" sz="1200"/>
              <a:t>https://www.censis.it/rapporto-annuale/la-societ%C3%A0-irrazionale</a:t>
            </a:r>
          </a:p>
        </p:txBody>
      </p:sp>
    </p:spTree>
    <p:extLst>
      <p:ext uri="{BB962C8B-B14F-4D97-AF65-F5344CB8AC3E}">
        <p14:creationId xmlns:p14="http://schemas.microsoft.com/office/powerpoint/2010/main" val="264077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DA1215-5A73-DCD1-1BBE-3F35C048A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8"/>
          <a:stretch/>
        </p:blipFill>
        <p:spPr>
          <a:xfrm>
            <a:off x="6710516" y="354665"/>
            <a:ext cx="4277654" cy="319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27F0B-0B0D-AA0D-C224-CFD4F44F5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7" r="15198"/>
          <a:stretch/>
        </p:blipFill>
        <p:spPr>
          <a:xfrm>
            <a:off x="1091879" y="354665"/>
            <a:ext cx="4586748" cy="31953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806184" y="315747"/>
            <a:ext cx="4872443" cy="33336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7" y="3992529"/>
            <a:ext cx="4750064" cy="241762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6240565" y="3985157"/>
            <a:ext cx="4747605" cy="24154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7B40A-FEF3-A03A-78B3-D3A8690A8A22}"/>
              </a:ext>
            </a:extLst>
          </p:cNvPr>
          <p:cNvSpPr/>
          <p:nvPr/>
        </p:nvSpPr>
        <p:spPr>
          <a:xfrm>
            <a:off x="6110748" y="216352"/>
            <a:ext cx="4872443" cy="33336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9" y="3992529"/>
            <a:ext cx="4284890" cy="2415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5591D4-65FD-EB31-84E8-F6D0362C4147}"/>
              </a:ext>
            </a:extLst>
          </p:cNvPr>
          <p:cNvSpPr/>
          <p:nvPr/>
        </p:nvSpPr>
        <p:spPr>
          <a:xfrm>
            <a:off x="1059833" y="3985157"/>
            <a:ext cx="4747605" cy="24154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11" y="2334166"/>
            <a:ext cx="8453178" cy="2178291"/>
          </a:xfrm>
        </p:spPr>
        <p:txBody>
          <a:bodyPr>
            <a:normAutofit fontScale="90000"/>
          </a:bodyPr>
          <a:lstStyle/>
          <a:p>
            <a:pPr algn="ctr"/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theories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Summary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introduction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de-DE" b="1" err="1">
                <a:solidFill>
                  <a:srgbClr val="FF0000"/>
                </a:solidFill>
                <a:latin typeface="Arial"/>
                <a:cs typeface="Arial"/>
              </a:rPr>
              <a:t>towards</a:t>
            </a:r>
            <a:r>
              <a:rPr lang="de-DE" b="1">
                <a:solidFill>
                  <a:srgbClr val="FF0000"/>
                </a:solidFill>
                <a:latin typeface="Arial"/>
                <a:cs typeface="Arial"/>
              </a:rPr>
              <a:t> R1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Public perception thinks we live in the golden age of conspiracy theories</a:t>
            </a:r>
          </a:p>
          <a:p>
            <a:r>
              <a:rPr lang="en-US"/>
              <a:t>Lack of data to support it, academics that examined it claim that there is none. Only looked to the social media era.</a:t>
            </a:r>
          </a:p>
          <a:p>
            <a:r>
              <a:rPr lang="en-US"/>
              <a:t>Some of this theories are very old (see flat earth) and there are reports that the way people got converted and their motivations are very different.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Our contribution:</a:t>
            </a:r>
          </a:p>
          <a:p>
            <a:pPr marL="0" indent="0">
              <a:buNone/>
            </a:pPr>
            <a:r>
              <a:rPr lang="en-US"/>
              <a:t>“What if the society perception is right, conspiracy theories like flat earth have become more dominant, but it is only visible by comparing different points in history far away enough?”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4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7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Arial"/>
                <a:cs typeface="Arial"/>
              </a:rPr>
              <a:t>Networks are engineered to have the same density, assuming </a:t>
            </a:r>
          </a:p>
        </p:txBody>
      </p:sp>
      <p:pic>
        <p:nvPicPr>
          <p:cNvPr id="4" name="Picture 4" descr="A picture containing accessory, vector graphics&#10;&#10;Description automatically generated">
            <a:extLst>
              <a:ext uri="{FF2B5EF4-FFF2-40B4-BE49-F238E27FC236}">
                <a16:creationId xmlns:a16="http://schemas.microsoft.com/office/drawing/2014/main" id="{090C0736-186C-F60E-5621-000D33FE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2391987"/>
            <a:ext cx="2743200" cy="2074025"/>
          </a:xfrm>
          <a:prstGeom prst="rect">
            <a:avLst/>
          </a:prstGeom>
        </p:spPr>
      </p:pic>
      <p:pic>
        <p:nvPicPr>
          <p:cNvPr id="5" name="Picture 5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05347453-C930-D741-AA37-5DF4706B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76" y="2391987"/>
            <a:ext cx="2743200" cy="207402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CA67543-F2D5-AE24-8462-E0C772D1D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45" y="2391987"/>
            <a:ext cx="2743200" cy="2074025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5D054DDD-1ABB-1AC4-95C0-2F99568E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87" y="2391987"/>
            <a:ext cx="2743200" cy="207402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A74BF2D8-6CF3-2AF3-3065-77BC87F9A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369" y="6124739"/>
            <a:ext cx="1420211" cy="68481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7872331-FC62-DF95-DB57-B64BFF7AEE1C}"/>
              </a:ext>
            </a:extLst>
          </p:cNvPr>
          <p:cNvGraphicFramePr>
            <a:graphicFrameLocks noGrp="1"/>
          </p:cNvGraphicFramePr>
          <p:nvPr/>
        </p:nvGraphicFramePr>
        <p:xfrm>
          <a:off x="610914" y="5334000"/>
          <a:ext cx="10673092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68273">
                  <a:extLst>
                    <a:ext uri="{9D8B030D-6E8A-4147-A177-3AD203B41FA5}">
                      <a16:colId xmlns:a16="http://schemas.microsoft.com/office/drawing/2014/main" val="1168176043"/>
                    </a:ext>
                  </a:extLst>
                </a:gridCol>
                <a:gridCol w="2668273">
                  <a:extLst>
                    <a:ext uri="{9D8B030D-6E8A-4147-A177-3AD203B41FA5}">
                      <a16:colId xmlns:a16="http://schemas.microsoft.com/office/drawing/2014/main" val="1820252959"/>
                    </a:ext>
                  </a:extLst>
                </a:gridCol>
                <a:gridCol w="2668273">
                  <a:extLst>
                    <a:ext uri="{9D8B030D-6E8A-4147-A177-3AD203B41FA5}">
                      <a16:colId xmlns:a16="http://schemas.microsoft.com/office/drawing/2014/main" val="3936371779"/>
                    </a:ext>
                  </a:extLst>
                </a:gridCol>
                <a:gridCol w="2668273">
                  <a:extLst>
                    <a:ext uri="{9D8B030D-6E8A-4147-A177-3AD203B41FA5}">
                      <a16:colId xmlns:a16="http://schemas.microsoft.com/office/drawing/2014/main" val="423187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75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38698"/>
                  </a:ext>
                </a:extLst>
              </a:tr>
            </a:tbl>
          </a:graphicData>
        </a:graphic>
      </p:graphicFrame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1A8E98-3CE5-6A20-624D-8837D4DC9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434" y="4518569"/>
            <a:ext cx="1166650" cy="560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B63704-512D-EFEC-51D2-5518537F9A79}"/>
              </a:ext>
            </a:extLst>
          </p:cNvPr>
          <p:cNvSpPr txBox="1"/>
          <p:nvPr/>
        </p:nvSpPr>
        <p:spPr>
          <a:xfrm>
            <a:off x="3476625" y="4613055"/>
            <a:ext cx="1845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Clustering </a:t>
            </a:r>
            <a:r>
              <a:rPr lang="en-US" err="1">
                <a:cs typeface="Calibri"/>
              </a:rPr>
              <a:t>coeff</a:t>
            </a:r>
            <a:endParaRPr lang="en-US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E28A0-B927-1664-7A8C-D42151AC45B7}"/>
              </a:ext>
            </a:extLst>
          </p:cNvPr>
          <p:cNvSpPr txBox="1"/>
          <p:nvPr/>
        </p:nvSpPr>
        <p:spPr>
          <a:xfrm>
            <a:off x="3476625" y="6288141"/>
            <a:ext cx="1845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Density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03D11-250B-4A8C-116E-E6D4BC1CCECC}"/>
              </a:ext>
            </a:extLst>
          </p:cNvPr>
          <p:cNvSpPr txBox="1"/>
          <p:nvPr/>
        </p:nvSpPr>
        <p:spPr>
          <a:xfrm>
            <a:off x="6774245" y="6288141"/>
            <a:ext cx="2292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m=nodes, n=edges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6FA93-53B5-9159-15EB-3DE23282773D}"/>
              </a:ext>
            </a:extLst>
          </p:cNvPr>
          <p:cNvSpPr txBox="1"/>
          <p:nvPr/>
        </p:nvSpPr>
        <p:spPr>
          <a:xfrm>
            <a:off x="6945039" y="4613055"/>
            <a:ext cx="1845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Ask Nino </a:t>
            </a:r>
            <a:r>
              <a:rPr lang="en-US" err="1">
                <a:cs typeface="Calibri"/>
              </a:rPr>
              <a:t>gephy</a:t>
            </a:r>
          </a:p>
        </p:txBody>
      </p:sp>
      <p:pic>
        <p:nvPicPr>
          <p:cNvPr id="9" name="Picture 5" descr="A picture containing text, basketball, outdoor object, pylon&#10;&#10;Description automatically generated">
            <a:extLst>
              <a:ext uri="{FF2B5EF4-FFF2-40B4-BE49-F238E27FC236}">
                <a16:creationId xmlns:a16="http://schemas.microsoft.com/office/drawing/2014/main" id="{BB06D761-DB44-DF9B-319C-AA8CDBEA7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48" y="2391987"/>
            <a:ext cx="2743200" cy="2074025"/>
          </a:xfrm>
          <a:prstGeom prst="rect">
            <a:avLst/>
          </a:prstGeom>
        </p:spPr>
      </p:pic>
      <p:pic>
        <p:nvPicPr>
          <p:cNvPr id="14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87B7A7D-9F69-665D-43D4-E56FBF3244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0107" y="2391987"/>
            <a:ext cx="2743200" cy="2074025"/>
          </a:xfrm>
          <a:prstGeom prst="rect">
            <a:avLst/>
          </a:prstGeom>
        </p:spPr>
      </p:pic>
      <p:pic>
        <p:nvPicPr>
          <p:cNvPr id="16" name="Picture 10" descr="Diagram&#10;&#10;Description automatically generated">
            <a:extLst>
              <a:ext uri="{FF2B5EF4-FFF2-40B4-BE49-F238E27FC236}">
                <a16:creationId xmlns:a16="http://schemas.microsoft.com/office/drawing/2014/main" id="{22122006-4EA4-A7D5-C023-1EA88A2F8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1710" y="2391987"/>
            <a:ext cx="2743200" cy="2074025"/>
          </a:xfrm>
          <a:prstGeom prst="rect">
            <a:avLst/>
          </a:prstGeom>
        </p:spPr>
      </p:pic>
      <p:pic>
        <p:nvPicPr>
          <p:cNvPr id="21" name="Picture 11" descr="A picture containing echinoderm, invertebrate&#10;&#10;Description automatically generated">
            <a:extLst>
              <a:ext uri="{FF2B5EF4-FFF2-40B4-BE49-F238E27FC236}">
                <a16:creationId xmlns:a16="http://schemas.microsoft.com/office/drawing/2014/main" id="{45014721-D314-E984-43EB-A604677CF6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0590" y="2391987"/>
            <a:ext cx="2743200" cy="20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46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83F4-7800-8D5D-EDE9-84E3183F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Dunbar's numbers of social connections</a:t>
            </a:r>
            <a:endParaRPr lang="en-US"/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BE99D3B3-4035-DEC1-637B-5AF406DCF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41" y="1777571"/>
            <a:ext cx="7735712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C67F9-F368-A155-2F2C-FE6B469F2882}"/>
              </a:ext>
            </a:extLst>
          </p:cNvPr>
          <p:cNvSpPr txBox="1"/>
          <p:nvPr/>
        </p:nvSpPr>
        <p:spPr>
          <a:xfrm>
            <a:off x="797698" y="5932616"/>
            <a:ext cx="1088492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Dunbar, R. I. M. Coevolution of Neocortical Size, Group Size and Language in Humans. </a:t>
            </a:r>
            <a:r>
              <a:rPr lang="en-US" i="1" err="1"/>
              <a:t>Behav</a:t>
            </a:r>
            <a:r>
              <a:rPr lang="en-US" i="1"/>
              <a:t> Brain Sci</a:t>
            </a:r>
            <a:r>
              <a:rPr lang="en-US"/>
              <a:t> </a:t>
            </a:r>
            <a:r>
              <a:rPr lang="en-US" b="1"/>
              <a:t>1993</a:t>
            </a:r>
            <a:r>
              <a:rPr lang="en-US"/>
              <a:t>, </a:t>
            </a:r>
            <a:r>
              <a:rPr lang="en-US" i="1"/>
              <a:t>16</a:t>
            </a:r>
            <a:r>
              <a:rPr lang="en-US"/>
              <a:t> (4), 681–694. </a:t>
            </a:r>
            <a:r>
              <a:rPr lang="en-US">
                <a:hlinkClick r:id="rId3"/>
              </a:rPr>
              <a:t>https://doi.org/10.1017/S0140525X00032325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0AAD7F4-AE76-91AA-1D09-4FEB152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496" y="1778686"/>
            <a:ext cx="2837385" cy="43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7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B1190-D8A9-D9D7-60CF-03FBB04C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FF0000"/>
                </a:solidFill>
                <a:cs typeface="Calibri Light"/>
              </a:rPr>
              <a:t>Back </a:t>
            </a:r>
            <a:r>
              <a:rPr lang="de-DE" b="1" err="1">
                <a:solidFill>
                  <a:srgbClr val="FF0000"/>
                </a:solidFill>
                <a:cs typeface="Calibri Light"/>
              </a:rPr>
              <a:t>up</a:t>
            </a:r>
            <a:r>
              <a:rPr lang="de-DE" b="1">
                <a:solidFill>
                  <a:srgbClr val="FF0000"/>
                </a:solidFill>
                <a:cs typeface="Calibri Light"/>
              </a:rPr>
              <a:t> </a:t>
            </a:r>
            <a:r>
              <a:rPr lang="de-DE" b="1" err="1">
                <a:solidFill>
                  <a:srgbClr val="FF0000"/>
                </a:solidFill>
                <a:cs typeface="Calibri Light"/>
              </a:rPr>
              <a:t>slides</a:t>
            </a:r>
            <a:endParaRPr lang="de-DE" b="1" err="1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490D0-EB69-B2DC-CEE4-D7EC4DC6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946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Literature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/>
              <a:t>Paper on </a:t>
            </a:r>
            <a:r>
              <a:rPr lang="de-CH" err="1"/>
              <a:t>whether</a:t>
            </a:r>
            <a:r>
              <a:rPr lang="de-CH"/>
              <a:t> CT </a:t>
            </a:r>
            <a:r>
              <a:rPr lang="de-CH" err="1"/>
              <a:t>have</a:t>
            </a:r>
            <a:r>
              <a:rPr lang="de-CH"/>
              <a:t> </a:t>
            </a:r>
            <a:r>
              <a:rPr lang="de-CH" err="1"/>
              <a:t>increased</a:t>
            </a:r>
            <a:r>
              <a:rPr lang="de-CH"/>
              <a:t>: </a:t>
            </a:r>
            <a:r>
              <a:rPr lang="de-CH">
                <a:hlinkClick r:id="rId2"/>
              </a:rPr>
              <a:t>https://journals.plos.org/plosone/article?id=10.1371/journal.pone.0270429</a:t>
            </a:r>
            <a:endParaRPr lang="de-CH"/>
          </a:p>
          <a:p>
            <a:pPr marL="0" indent="0">
              <a:buNone/>
            </a:pPr>
            <a:r>
              <a:rPr lang="de-CH"/>
              <a:t>Paper on Flat-Earth </a:t>
            </a:r>
            <a:r>
              <a:rPr lang="de-CH" err="1"/>
              <a:t>conversion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history</a:t>
            </a:r>
            <a:r>
              <a:rPr lang="de-CH"/>
              <a:t>:</a:t>
            </a:r>
          </a:p>
          <a:p>
            <a:pPr marL="0" indent="0">
              <a:buNone/>
            </a:pPr>
            <a:r>
              <a:rPr lang="en-US" b="1"/>
              <a:t>Flat-Smacked! Converting to Flat </a:t>
            </a:r>
            <a:r>
              <a:rPr lang="en-US" b="1" err="1"/>
              <a:t>Eartherism</a:t>
            </a:r>
            <a:r>
              <a:rPr lang="en-US" b="1"/>
              <a:t> </a:t>
            </a:r>
            <a:r>
              <a:rPr lang="en-US" b="1">
                <a:hlinkClick r:id="rId3"/>
              </a:rPr>
              <a:t>https://www.tandfonline.com/doi/full/10.1080/15348423.2020.1774257?scroll=top&amp;needAccess=true</a:t>
            </a: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52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7A0F3D-532A-5177-A9D7-1D71F3339F73}"/>
              </a:ext>
            </a:extLst>
          </p:cNvPr>
          <p:cNvSpPr txBox="1">
            <a:spLocks/>
          </p:cNvSpPr>
          <p:nvPr/>
        </p:nvSpPr>
        <p:spPr>
          <a:xfrm>
            <a:off x="-452249" y="7344252"/>
            <a:ext cx="9857432" cy="280643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de-DE" sz="2800">
                <a:latin typeface="Arial"/>
                <a:cs typeface="Arial"/>
              </a:rPr>
              <a:t>Do </a:t>
            </a:r>
            <a:r>
              <a:rPr lang="de-DE" sz="2800" err="1">
                <a:latin typeface="Arial"/>
                <a:cs typeface="Arial"/>
              </a:rPr>
              <a:t>we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aggregate</a:t>
            </a:r>
            <a:r>
              <a:rPr lang="de-DE" sz="2800">
                <a:latin typeface="Arial"/>
                <a:cs typeface="Arial"/>
              </a:rPr>
              <a:t>? I </a:t>
            </a:r>
            <a:r>
              <a:rPr lang="de-DE" sz="2800" err="1">
                <a:latin typeface="Arial"/>
                <a:cs typeface="Arial"/>
              </a:rPr>
              <a:t>mean</a:t>
            </a:r>
            <a:r>
              <a:rPr lang="de-DE" sz="2800">
                <a:latin typeface="Arial"/>
                <a:cs typeface="Arial"/>
              </a:rPr>
              <a:t>, </a:t>
            </a:r>
            <a:r>
              <a:rPr lang="de-DE" sz="2800" err="1">
                <a:latin typeface="Arial"/>
                <a:cs typeface="Arial"/>
              </a:rPr>
              <a:t>if</a:t>
            </a:r>
            <a:r>
              <a:rPr lang="de-DE" sz="2800">
                <a:latin typeface="Arial"/>
                <a:cs typeface="Arial"/>
              </a:rPr>
              <a:t> u </a:t>
            </a:r>
            <a:r>
              <a:rPr lang="de-DE" sz="2800" err="1">
                <a:latin typeface="Arial"/>
                <a:cs typeface="Arial"/>
              </a:rPr>
              <a:t>have</a:t>
            </a:r>
            <a:r>
              <a:rPr lang="de-DE" sz="2800">
                <a:latin typeface="Arial"/>
                <a:cs typeface="Arial"/>
              </a:rPr>
              <a:t> a </a:t>
            </a:r>
            <a:r>
              <a:rPr lang="de-DE" sz="2800" err="1">
                <a:latin typeface="Arial"/>
                <a:cs typeface="Arial"/>
              </a:rPr>
              <a:t>neighbour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who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is</a:t>
            </a:r>
            <a:r>
              <a:rPr lang="de-DE" sz="2800">
                <a:latin typeface="Arial"/>
                <a:cs typeface="Arial"/>
              </a:rPr>
              <a:t> a </a:t>
            </a:r>
            <a:r>
              <a:rPr lang="de-DE" sz="2800" err="1">
                <a:latin typeface="Arial"/>
                <a:cs typeface="Arial"/>
              </a:rPr>
              <a:t>beliver</a:t>
            </a:r>
            <a:r>
              <a:rPr lang="de-DE" sz="2800">
                <a:latin typeface="Arial"/>
                <a:cs typeface="Arial"/>
              </a:rPr>
              <a:t> and </a:t>
            </a:r>
            <a:r>
              <a:rPr lang="de-DE" sz="2800" err="1">
                <a:latin typeface="Arial"/>
                <a:cs typeface="Arial"/>
              </a:rPr>
              <a:t>another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one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who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is</a:t>
            </a:r>
            <a:r>
              <a:rPr lang="de-DE" sz="2800">
                <a:latin typeface="Arial"/>
                <a:cs typeface="Arial"/>
              </a:rPr>
              <a:t> a </a:t>
            </a:r>
            <a:r>
              <a:rPr lang="de-DE" sz="2800" err="1">
                <a:latin typeface="Arial"/>
                <a:cs typeface="Arial"/>
              </a:rPr>
              <a:t>disbiliver</a:t>
            </a:r>
            <a:r>
              <a:rPr lang="de-DE" sz="2800">
                <a:latin typeface="Arial"/>
                <a:cs typeface="Arial"/>
              </a:rPr>
              <a:t> and u </a:t>
            </a:r>
            <a:r>
              <a:rPr lang="de-DE" sz="2800" err="1">
                <a:latin typeface="Arial"/>
                <a:cs typeface="Arial"/>
              </a:rPr>
              <a:t>are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uncertain</a:t>
            </a:r>
            <a:r>
              <a:rPr lang="de-DE" sz="2800">
                <a:latin typeface="Arial"/>
                <a:cs typeface="Arial"/>
              </a:rPr>
              <a:t>, </a:t>
            </a:r>
            <a:r>
              <a:rPr lang="de-DE" sz="2800" err="1">
                <a:latin typeface="Arial"/>
                <a:cs typeface="Arial"/>
              </a:rPr>
              <a:t>what</a:t>
            </a:r>
            <a:r>
              <a:rPr lang="de-DE" sz="2800">
                <a:latin typeface="Arial"/>
                <a:cs typeface="Arial"/>
              </a:rPr>
              <a:t> prob do u </a:t>
            </a:r>
            <a:r>
              <a:rPr lang="de-DE" sz="2800" err="1">
                <a:latin typeface="Arial"/>
                <a:cs typeface="Arial"/>
              </a:rPr>
              <a:t>have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of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switching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to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any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of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those</a:t>
            </a:r>
            <a:r>
              <a:rPr lang="de-DE" sz="2800">
                <a:latin typeface="Arial"/>
                <a:cs typeface="Arial"/>
              </a:rPr>
              <a:t>?</a:t>
            </a:r>
            <a:endParaRPr lang="de-DE" sz="200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de-DE" sz="2000">
                <a:latin typeface="Arial"/>
                <a:cs typeface="Arial"/>
              </a:rPr>
              <a:t>I </a:t>
            </a:r>
            <a:r>
              <a:rPr lang="de-DE" sz="2000" err="1">
                <a:latin typeface="Arial"/>
                <a:cs typeface="Arial"/>
              </a:rPr>
              <a:t>think</a:t>
            </a:r>
            <a:r>
              <a:rPr lang="de-DE" sz="2000">
                <a:latin typeface="Arial"/>
                <a:cs typeface="Arial"/>
              </a:rPr>
              <a:t> on a </a:t>
            </a:r>
            <a:r>
              <a:rPr lang="de-DE" sz="2000" err="1">
                <a:latin typeface="Arial"/>
                <a:cs typeface="Arial"/>
              </a:rPr>
              <a:t>later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stage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we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need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to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think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about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making</a:t>
            </a:r>
            <a:r>
              <a:rPr lang="de-DE" sz="2000">
                <a:latin typeface="Arial"/>
                <a:cs typeface="Arial"/>
              </a:rPr>
              <a:t> P not </a:t>
            </a:r>
            <a:r>
              <a:rPr lang="de-DE" sz="2000" err="1">
                <a:latin typeface="Arial"/>
                <a:cs typeface="Arial"/>
              </a:rPr>
              <a:t>symmetric</a:t>
            </a:r>
            <a:r>
              <a:rPr lang="de-DE" sz="2000">
                <a:latin typeface="Arial"/>
                <a:cs typeface="Arial"/>
              </a:rPr>
              <a:t>: </a:t>
            </a:r>
            <a:r>
              <a:rPr lang="de-DE" sz="2000" err="1">
                <a:latin typeface="Arial"/>
                <a:cs typeface="Arial"/>
              </a:rPr>
              <a:t>that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is</a:t>
            </a:r>
            <a:r>
              <a:rPr lang="de-DE" sz="2000">
                <a:latin typeface="Arial"/>
                <a:cs typeface="Arial"/>
              </a:rPr>
              <a:t> not </a:t>
            </a:r>
            <a:r>
              <a:rPr lang="de-DE" sz="2000" err="1">
                <a:latin typeface="Arial"/>
                <a:cs typeface="Arial"/>
              </a:rPr>
              <a:t>as</a:t>
            </a:r>
            <a:r>
              <a:rPr lang="de-DE" sz="2000">
                <a:latin typeface="Arial"/>
                <a:cs typeface="Arial"/>
              </a:rPr>
              <a:t> easy </a:t>
            </a:r>
            <a:r>
              <a:rPr lang="de-DE" sz="2000" err="1">
                <a:latin typeface="Arial"/>
                <a:cs typeface="Arial"/>
              </a:rPr>
              <a:t>to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go</a:t>
            </a:r>
            <a:r>
              <a:rPr lang="de-DE" sz="2000">
                <a:latin typeface="Arial"/>
                <a:cs typeface="Arial"/>
              </a:rPr>
              <a:t> in </a:t>
            </a:r>
            <a:r>
              <a:rPr lang="de-DE" sz="2000" err="1">
                <a:latin typeface="Arial"/>
                <a:cs typeface="Arial"/>
              </a:rPr>
              <a:t>one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direction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as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is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to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go</a:t>
            </a:r>
            <a:r>
              <a:rPr lang="de-DE" sz="2000">
                <a:latin typeface="Arial"/>
                <a:cs typeface="Arial"/>
              </a:rPr>
              <a:t> in </a:t>
            </a:r>
            <a:r>
              <a:rPr lang="de-DE" sz="2000" err="1">
                <a:latin typeface="Arial"/>
                <a:cs typeface="Arial"/>
              </a:rPr>
              <a:t>the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other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one</a:t>
            </a:r>
            <a:r>
              <a:rPr lang="de-DE" sz="200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F45D1F-83F0-3E0B-C99B-4E348D43D090}"/>
              </a:ext>
            </a:extLst>
          </p:cNvPr>
          <p:cNvSpPr txBox="1">
            <a:spLocks/>
          </p:cNvSpPr>
          <p:nvPr/>
        </p:nvSpPr>
        <p:spPr>
          <a:xfrm>
            <a:off x="6792815" y="1168548"/>
            <a:ext cx="1014875" cy="4635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err="1">
                <a:latin typeface="Arial"/>
                <a:cs typeface="Arial"/>
              </a:rPr>
              <a:t>Self</a:t>
            </a:r>
            <a:endParaRPr lang="de-DE" sz="2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92E2A49-0AA4-CC8A-E072-AF1CCF8CEB59}"/>
              </a:ext>
            </a:extLst>
          </p:cNvPr>
          <p:cNvSpPr txBox="1">
            <a:spLocks/>
          </p:cNvSpPr>
          <p:nvPr/>
        </p:nvSpPr>
        <p:spPr>
          <a:xfrm rot="16200000">
            <a:off x="-71544" y="4276870"/>
            <a:ext cx="1014875" cy="4635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err="1">
                <a:latin typeface="Arial"/>
                <a:cs typeface="Arial"/>
              </a:rPr>
              <a:t>Neighbors</a:t>
            </a:r>
            <a:endParaRPr lang="de-DE" sz="2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FBB40C-6644-2663-D3CE-1B9B1F2D5CE7}"/>
              </a:ext>
            </a:extLst>
          </p:cNvPr>
          <p:cNvSpPr/>
          <p:nvPr/>
        </p:nvSpPr>
        <p:spPr>
          <a:xfrm>
            <a:off x="3392194" y="1920057"/>
            <a:ext cx="720000" cy="72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B</a:t>
            </a:r>
            <a:endParaRPr lang="en-CH" sz="2400" b="1">
              <a:latin typeface="Arial"/>
              <a:cs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534B5-EDA6-90A0-F47F-532008D3B541}"/>
              </a:ext>
            </a:extLst>
          </p:cNvPr>
          <p:cNvSpPr/>
          <p:nvPr/>
        </p:nvSpPr>
        <p:spPr>
          <a:xfrm>
            <a:off x="6790903" y="1920056"/>
            <a:ext cx="720000" cy="72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3C60E9-7211-D7F8-EDCC-4E132D911EC6}"/>
              </a:ext>
            </a:extLst>
          </p:cNvPr>
          <p:cNvSpPr/>
          <p:nvPr/>
        </p:nvSpPr>
        <p:spPr>
          <a:xfrm>
            <a:off x="10189612" y="1920057"/>
            <a:ext cx="720000" cy="72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4052F-6522-FEC8-5680-A4BE5C4EB73C}"/>
              </a:ext>
            </a:extLst>
          </p:cNvPr>
          <p:cNvSpPr/>
          <p:nvPr/>
        </p:nvSpPr>
        <p:spPr>
          <a:xfrm>
            <a:off x="1429300" y="2958849"/>
            <a:ext cx="720000" cy="72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B</a:t>
            </a:r>
            <a:endParaRPr lang="en-CH" sz="2400" b="1">
              <a:latin typeface="Arial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EAEB37-1CF5-A773-2AA8-49D2FC44C099}"/>
              </a:ext>
            </a:extLst>
          </p:cNvPr>
          <p:cNvSpPr/>
          <p:nvPr/>
        </p:nvSpPr>
        <p:spPr>
          <a:xfrm>
            <a:off x="1429301" y="4341874"/>
            <a:ext cx="720000" cy="72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134C0C-119B-349D-4E0F-818BDAE94460}"/>
              </a:ext>
            </a:extLst>
          </p:cNvPr>
          <p:cNvSpPr/>
          <p:nvPr/>
        </p:nvSpPr>
        <p:spPr>
          <a:xfrm>
            <a:off x="3392194" y="2955446"/>
            <a:ext cx="720000" cy="72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B</a:t>
            </a:r>
            <a:endParaRPr lang="en-CH" sz="2400" b="1">
              <a:latin typeface="Arial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053936-3982-E779-5F74-00CA296B81DE}"/>
              </a:ext>
            </a:extLst>
          </p:cNvPr>
          <p:cNvSpPr/>
          <p:nvPr/>
        </p:nvSpPr>
        <p:spPr>
          <a:xfrm>
            <a:off x="10189611" y="4339842"/>
            <a:ext cx="720000" cy="72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B0BB55-8B5A-0A66-8E6F-2C5753E62B2A}"/>
              </a:ext>
            </a:extLst>
          </p:cNvPr>
          <p:cNvGrpSpPr/>
          <p:nvPr/>
        </p:nvGrpSpPr>
        <p:grpSpPr>
          <a:xfrm>
            <a:off x="9440320" y="2633031"/>
            <a:ext cx="2228283" cy="1588064"/>
            <a:chOff x="2352283" y="6270503"/>
            <a:chExt cx="2228283" cy="158806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552A52-B6E2-783F-2FA7-8633702F15E5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F234375-90D0-B737-8E7A-61F0596848DE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1B3838C-AF1C-F32E-DCB8-0B91FF4C0B03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CF67926-8808-451F-D9A0-8BED0FF64A06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D</a:t>
                  </a:r>
                  <a:endParaRPr lang="en-CH" sz="2400" b="1">
                    <a:latin typeface="Arial"/>
                    <a:cs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9A05553-13A9-3F27-CFFB-CEAC0F8F20AC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U</a:t>
                  </a:r>
                  <a:endParaRPr lang="en-CH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249EF-711F-4140-E188-AD82A5C5BB61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FAF291-9459-FBC4-5931-3261E6781157}"/>
              </a:ext>
            </a:extLst>
          </p:cNvPr>
          <p:cNvGrpSpPr/>
          <p:nvPr/>
        </p:nvGrpSpPr>
        <p:grpSpPr>
          <a:xfrm>
            <a:off x="2639829" y="4027634"/>
            <a:ext cx="2228283" cy="1588064"/>
            <a:chOff x="2352283" y="6270503"/>
            <a:chExt cx="2228283" cy="15880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E7213E-B095-7193-E937-46218AB2389C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1A349E0-1381-DC2A-03EE-0C6AD9599BDF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2B1E263-B609-C2C7-1B12-ED853197514F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8F580B7-5E11-A9C1-A80F-94CA0B1D47CC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B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4833E2A-8CCF-B382-90F5-8AE1548E5EC9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U</a:t>
                  </a:r>
                  <a:endParaRPr lang="en-CH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7235CC-49B1-6517-20F2-6B6B995A92B3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032C50-D19A-787E-6FBF-16FB090649A1}"/>
              </a:ext>
            </a:extLst>
          </p:cNvPr>
          <p:cNvGrpSpPr/>
          <p:nvPr/>
        </p:nvGrpSpPr>
        <p:grpSpPr>
          <a:xfrm>
            <a:off x="6032885" y="4027633"/>
            <a:ext cx="2228283" cy="1588064"/>
            <a:chOff x="2352283" y="6270503"/>
            <a:chExt cx="2228283" cy="15880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199028-3C0C-7922-B4EB-B8CA300F645F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E3CCA854-9A40-814B-74EE-9D0A5266562D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194A023-E61C-D05E-5DE9-5BBF5D4BD742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3F68F67-6A53-5CFA-7C85-2D7A6D9199C5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U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2C21141-F3D4-81D3-6A78-2CE293E37B45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F721-EE38-4C12-CE3C-881B4B2F8B5D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F84FEF-CA0D-1D85-EBD6-FAB52E6F4228}"/>
              </a:ext>
            </a:extLst>
          </p:cNvPr>
          <p:cNvGrpSpPr/>
          <p:nvPr/>
        </p:nvGrpSpPr>
        <p:grpSpPr>
          <a:xfrm>
            <a:off x="6032884" y="2633029"/>
            <a:ext cx="2228283" cy="1588064"/>
            <a:chOff x="2352283" y="6270503"/>
            <a:chExt cx="2228283" cy="158806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9CAC4A-47CB-AAE5-E7BD-846BA08B6709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5FC451F-0DB6-6335-62C9-C05C1B296CE6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A937751-1CDC-F8BC-BE61-DB9124F6EA67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BD674F7-ADD5-5F76-30C8-345703436A69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U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35B3ADB-05FB-1F59-3508-CE9C60C46102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B</a:t>
                  </a:r>
                  <a:endParaRPr lang="de-DE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651898-99CF-8598-0D72-39A4D6065F9B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038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865BB-8ADD-BAE2-4534-FB2C66831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527" y="1129315"/>
            <a:ext cx="4531273" cy="5047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Society is:</a:t>
            </a:r>
            <a:endParaRPr lang="en-US"/>
          </a:p>
          <a:p>
            <a:pPr lvl="1"/>
            <a:r>
              <a:rPr lang="en-US">
                <a:cs typeface="Calibri"/>
              </a:rPr>
              <a:t>More connected</a:t>
            </a:r>
          </a:p>
          <a:p>
            <a:pPr lvl="1"/>
            <a:r>
              <a:rPr lang="en-US">
                <a:cs typeface="Calibri"/>
              </a:rPr>
              <a:t>More educated</a:t>
            </a:r>
          </a:p>
          <a:p>
            <a:pPr lvl="1"/>
            <a:r>
              <a:rPr lang="en-US">
                <a:cs typeface="Calibri"/>
              </a:rPr>
              <a:t>More informed</a:t>
            </a:r>
            <a:endParaRPr lang="en-US" sz="2400">
              <a:cs typeface="Calibri"/>
            </a:endParaRP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pPr marL="914400" lvl="2" indent="0">
              <a:buNone/>
            </a:pPr>
            <a:r>
              <a:rPr lang="en-US">
                <a:cs typeface="Calibri"/>
              </a:rPr>
              <a:t>...than ever.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pPr marL="914400" lvl="2" indent="0">
              <a:buNone/>
            </a:pPr>
            <a:r>
              <a:rPr lang="en-US">
                <a:cs typeface="Calibri"/>
              </a:rPr>
              <a:t>And still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3-12% of the population believe in flat earth.</a:t>
            </a:r>
          </a:p>
          <a:p>
            <a:pPr marL="1371600" lvl="3" indent="0">
              <a:buNone/>
            </a:pPr>
            <a:endParaRPr lang="en-US">
              <a:cs typeface="Calibri"/>
            </a:endParaRPr>
          </a:p>
          <a:p>
            <a:pPr marL="1371600" lvl="3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6" name="Picture 5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83307838-C780-68FD-D79D-D9CD9BAB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" y="1128075"/>
            <a:ext cx="6175753" cy="46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EC5B82-86EA-2C50-9A7F-717231987CC8}"/>
              </a:ext>
            </a:extLst>
          </p:cNvPr>
          <p:cNvSpPr txBox="1">
            <a:spLocks/>
          </p:cNvSpPr>
          <p:nvPr/>
        </p:nvSpPr>
        <p:spPr>
          <a:xfrm>
            <a:off x="1279998" y="5484105"/>
            <a:ext cx="28193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en-CH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E06FA0D-6D60-D0E6-F345-ED2012108613}"/>
              </a:ext>
            </a:extLst>
          </p:cNvPr>
          <p:cNvSpPr/>
          <p:nvPr/>
        </p:nvSpPr>
        <p:spPr>
          <a:xfrm rot="5400000">
            <a:off x="2437322" y="3502199"/>
            <a:ext cx="504661" cy="4073608"/>
          </a:xfrm>
          <a:prstGeom prst="rightBrace">
            <a:avLst>
              <a:gd name="adj1" fmla="val 16542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C700F7-7714-AA90-1CD2-1925637AFBA1}"/>
              </a:ext>
            </a:extLst>
          </p:cNvPr>
          <p:cNvSpPr txBox="1">
            <a:spLocks/>
          </p:cNvSpPr>
          <p:nvPr/>
        </p:nvSpPr>
        <p:spPr>
          <a:xfrm>
            <a:off x="5636835" y="1343797"/>
            <a:ext cx="13323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err="1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en-CH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22ADD1-532B-0BEE-F52A-FD15CDEFB3D1}"/>
              </a:ext>
            </a:extLst>
          </p:cNvPr>
          <p:cNvCxnSpPr/>
          <p:nvPr/>
        </p:nvCxnSpPr>
        <p:spPr>
          <a:xfrm flipH="1">
            <a:off x="4164226" y="2026508"/>
            <a:ext cx="14148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37A0F3D-532A-5177-A9D7-1D71F3339F73}"/>
              </a:ext>
            </a:extLst>
          </p:cNvPr>
          <p:cNvSpPr txBox="1">
            <a:spLocks/>
          </p:cNvSpPr>
          <p:nvPr/>
        </p:nvSpPr>
        <p:spPr>
          <a:xfrm>
            <a:off x="6233223" y="3174818"/>
            <a:ext cx="5314187" cy="13255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800" err="1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opinion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496C3-2649-5280-15FF-ED4987FA32AF}"/>
              </a:ext>
            </a:extLst>
          </p:cNvPr>
          <p:cNvSpPr/>
          <p:nvPr/>
        </p:nvSpPr>
        <p:spPr>
          <a:xfrm>
            <a:off x="8581488" y="7002143"/>
            <a:ext cx="1326229" cy="1183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Change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corresponding</a:t>
            </a:r>
            <a:r>
              <a:rPr lang="de-DE"/>
              <a:t> </a:t>
            </a:r>
            <a:r>
              <a:rPr lang="de-DE" err="1"/>
              <a:t>colors</a:t>
            </a:r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31C659-BA67-C88A-D956-CC3A0B8FE353}"/>
              </a:ext>
            </a:extLst>
          </p:cNvPr>
          <p:cNvSpPr/>
          <p:nvPr/>
        </p:nvSpPr>
        <p:spPr>
          <a:xfrm>
            <a:off x="7118412" y="7002143"/>
            <a:ext cx="1346212" cy="171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there</a:t>
            </a:r>
            <a:r>
              <a:rPr lang="de-DE"/>
              <a:t> was a </a:t>
            </a:r>
            <a:r>
              <a:rPr lang="de-DE" err="1"/>
              <a:t>paper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-time </a:t>
            </a:r>
            <a:r>
              <a:rPr lang="de-DE" err="1"/>
              <a:t>challenge</a:t>
            </a:r>
            <a:r>
              <a:rPr lang="de-DE"/>
              <a:t> </a:t>
            </a:r>
            <a:r>
              <a:rPr lang="de-DE" err="1"/>
              <a:t>right</a:t>
            </a:r>
            <a:r>
              <a:rPr lang="de-DE"/>
              <a:t>?</a:t>
            </a:r>
            <a:endParaRPr lang="en-CH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F45D1F-83F0-3E0B-C99B-4E348D43D090}"/>
              </a:ext>
            </a:extLst>
          </p:cNvPr>
          <p:cNvSpPr txBox="1">
            <a:spLocks/>
          </p:cNvSpPr>
          <p:nvPr/>
        </p:nvSpPr>
        <p:spPr>
          <a:xfrm>
            <a:off x="6133069" y="4607464"/>
            <a:ext cx="1014875" cy="4635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24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92E2A49-0AA4-CC8A-E072-AF1CCF8CEB59}"/>
              </a:ext>
            </a:extLst>
          </p:cNvPr>
          <p:cNvSpPr txBox="1">
            <a:spLocks/>
          </p:cNvSpPr>
          <p:nvPr/>
        </p:nvSpPr>
        <p:spPr>
          <a:xfrm>
            <a:off x="6135757" y="5946999"/>
            <a:ext cx="1014875" cy="4635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24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10FC9F-0B70-1E7C-FB85-2FFCEC6890B4}"/>
              </a:ext>
            </a:extLst>
          </p:cNvPr>
          <p:cNvGrpSpPr/>
          <p:nvPr/>
        </p:nvGrpSpPr>
        <p:grpSpPr>
          <a:xfrm>
            <a:off x="7446609" y="4474128"/>
            <a:ext cx="3369560" cy="1296210"/>
            <a:chOff x="5290343" y="4895349"/>
            <a:chExt cx="3369560" cy="12962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552A52-B6E2-783F-2FA7-8633702F15E5}"/>
                </a:ext>
              </a:extLst>
            </p:cNvPr>
            <p:cNvGrpSpPr/>
            <p:nvPr/>
          </p:nvGrpSpPr>
          <p:grpSpPr>
            <a:xfrm>
              <a:off x="6431620" y="4895349"/>
              <a:ext cx="2228283" cy="1296210"/>
              <a:chOff x="6235001" y="5602835"/>
              <a:chExt cx="2228283" cy="1296210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F234375-90D0-B737-8E7A-61F0596848DE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1B3838C-AF1C-F32E-DCB8-0B91FF4C0B03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CF67926-8808-451F-D9A0-8BED0FF64A06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D</a:t>
                  </a:r>
                  <a:endParaRPr lang="en-CH" sz="2400" b="1">
                    <a:latin typeface="Arial"/>
                    <a:cs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9A05553-13A9-3F27-CFFB-CEAC0F8F20AC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U</a:t>
                  </a:r>
                  <a:endParaRPr lang="en-CH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FBB40C-6644-2663-D3CE-1B9B1F2D5CE7}"/>
                </a:ext>
              </a:extLst>
            </p:cNvPr>
            <p:cNvSpPr/>
            <p:nvPr/>
          </p:nvSpPr>
          <p:spPr>
            <a:xfrm>
              <a:off x="5290343" y="4900448"/>
              <a:ext cx="720000" cy="720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de-DE" sz="2400" b="1">
                  <a:latin typeface="Arial"/>
                  <a:cs typeface="Arial"/>
                </a:rPr>
                <a:t>B</a:t>
              </a:r>
              <a:endParaRPr lang="en-CH" sz="2400" b="1">
                <a:latin typeface="Arial"/>
                <a:cs typeface="Arial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DDDEB8F-F1DE-C3C2-BD21-BF8670A4E8F0}"/>
                </a:ext>
              </a:extLst>
            </p:cNvPr>
            <p:cNvCxnSpPr>
              <a:cxnSpLocks/>
              <a:stCxn id="63" idx="6"/>
              <a:endCxn id="47" idx="2"/>
            </p:cNvCxnSpPr>
            <p:nvPr/>
          </p:nvCxnSpPr>
          <p:spPr>
            <a:xfrm flipV="1">
              <a:off x="6010343" y="5255349"/>
              <a:ext cx="421277" cy="50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A50AB30-CD12-0748-3FD3-D697CF43D015}"/>
              </a:ext>
            </a:extLst>
          </p:cNvPr>
          <p:cNvGrpSpPr/>
          <p:nvPr/>
        </p:nvGrpSpPr>
        <p:grpSpPr>
          <a:xfrm>
            <a:off x="7431584" y="5808752"/>
            <a:ext cx="3410618" cy="1296210"/>
            <a:chOff x="8672084" y="4838087"/>
            <a:chExt cx="3410618" cy="129621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6DC8498-6EDC-64F5-9091-6BD952AF56E7}"/>
                </a:ext>
              </a:extLst>
            </p:cNvPr>
            <p:cNvGrpSpPr/>
            <p:nvPr/>
          </p:nvGrpSpPr>
          <p:grpSpPr>
            <a:xfrm>
              <a:off x="8672084" y="4838087"/>
              <a:ext cx="2878705" cy="1296210"/>
              <a:chOff x="5290343" y="4895349"/>
              <a:chExt cx="2878705" cy="129621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941051D-7EFD-6F81-499A-66C07D0FBD19}"/>
                  </a:ext>
                </a:extLst>
              </p:cNvPr>
              <p:cNvGrpSpPr/>
              <p:nvPr/>
            </p:nvGrpSpPr>
            <p:grpSpPr>
              <a:xfrm>
                <a:off x="6431620" y="4895349"/>
                <a:ext cx="1737428" cy="1296210"/>
                <a:chOff x="6235001" y="5602835"/>
                <a:chExt cx="1737428" cy="1296210"/>
              </a:xfrm>
            </p:grpSpPr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4898C7C6-D2C3-4C2C-01FB-EF7D0B798369}"/>
                    </a:ext>
                  </a:extLst>
                </p:cNvPr>
                <p:cNvSpPr/>
                <p:nvPr/>
              </p:nvSpPr>
              <p:spPr>
                <a:xfrm rot="19045885">
                  <a:off x="6677099" y="5607861"/>
                  <a:ext cx="1295330" cy="1291184"/>
                </a:xfrm>
                <a:prstGeom prst="arc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D7BFD849-8676-6CCF-B0F8-D3124350056C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U</a:t>
                  </a:r>
                  <a:endParaRPr lang="en-CH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9F41EF6-F143-80BF-CECA-805B376DED13}"/>
                  </a:ext>
                </a:extLst>
              </p:cNvPr>
              <p:cNvSpPr/>
              <p:nvPr/>
            </p:nvSpPr>
            <p:spPr>
              <a:xfrm>
                <a:off x="5290343" y="4900448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>
                <a:noAutofit/>
              </a:bodyPr>
              <a:lstStyle/>
              <a:p>
                <a:pPr algn="ctr"/>
                <a:r>
                  <a:rPr lang="de-DE" sz="2400" b="1">
                    <a:latin typeface="Arial"/>
                    <a:cs typeface="Arial"/>
                  </a:rPr>
                  <a:t>B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D8BB4C4-FD0C-9EDB-927B-EC3150E7F0CF}"/>
                  </a:ext>
                </a:extLst>
              </p:cNvPr>
              <p:cNvCxnSpPr>
                <a:cxnSpLocks/>
                <a:stCxn id="70" idx="6"/>
                <a:endCxn id="74" idx="2"/>
              </p:cNvCxnSpPr>
              <p:nvPr/>
            </p:nvCxnSpPr>
            <p:spPr>
              <a:xfrm flipV="1">
                <a:off x="6010343" y="5255349"/>
                <a:ext cx="421277" cy="509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993FF09-0DAA-035F-7287-915AA0B722E3}"/>
                </a:ext>
              </a:extLst>
            </p:cNvPr>
            <p:cNvSpPr/>
            <p:nvPr/>
          </p:nvSpPr>
          <p:spPr>
            <a:xfrm>
              <a:off x="11362702" y="4838087"/>
              <a:ext cx="720000" cy="720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de-DE" sz="2400" b="1">
                  <a:latin typeface="Arial"/>
                  <a:cs typeface="Arial"/>
                </a:rPr>
                <a:t>B</a:t>
              </a:r>
              <a:endParaRPr lang="en-CH" sz="2400" b="1">
                <a:latin typeface="Arial"/>
                <a:cs typeface="Arial"/>
              </a:endParaRPr>
            </a:p>
          </p:txBody>
        </p: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C12E95DF-F9B7-7382-665B-4F339371D274}"/>
              </a:ext>
            </a:extLst>
          </p:cNvPr>
          <p:cNvSpPr txBox="1">
            <a:spLocks/>
          </p:cNvSpPr>
          <p:nvPr/>
        </p:nvSpPr>
        <p:spPr>
          <a:xfrm>
            <a:off x="6224963" y="1943428"/>
            <a:ext cx="5314187" cy="189566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2800" err="1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opinion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believe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disagree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unsure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/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758EADF9-81F0-9DDA-777D-0A657AB6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1" y="1543723"/>
            <a:ext cx="4094671" cy="31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08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 err="1">
                <a:latin typeface="Arial"/>
                <a:cs typeface="Arial"/>
              </a:rPr>
              <a:t>How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to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phase</a:t>
            </a:r>
            <a:r>
              <a:rPr lang="de-DE" b="1">
                <a:latin typeface="Arial"/>
                <a:cs typeface="Arial"/>
              </a:rPr>
              <a:t> diagram</a:t>
            </a:r>
            <a:endParaRPr lang="de-DE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5B62720-CC25-C372-7C53-1AF87454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48" y="1612717"/>
            <a:ext cx="4094672" cy="3160095"/>
          </a:xfrm>
          <a:prstGeom prst="rect">
            <a:avLst/>
          </a:prstGeom>
        </p:spPr>
      </p:pic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6F02881D-D2D8-8CD7-DB38-7024C81DF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1" y="1543723"/>
            <a:ext cx="4094671" cy="31379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9B9599-7D38-018F-AF45-D5D4AB9EF68B}"/>
              </a:ext>
            </a:extLst>
          </p:cNvPr>
          <p:cNvCxnSpPr/>
          <p:nvPr/>
        </p:nvCxnSpPr>
        <p:spPr>
          <a:xfrm flipH="1">
            <a:off x="6132540" y="1657265"/>
            <a:ext cx="5750" cy="278345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1BA49-AFAF-C316-5C44-30E0667BE0FB}"/>
              </a:ext>
            </a:extLst>
          </p:cNvPr>
          <p:cNvCxnSpPr/>
          <p:nvPr/>
        </p:nvCxnSpPr>
        <p:spPr>
          <a:xfrm flipH="1" flipV="1">
            <a:off x="6189150" y="4526086"/>
            <a:ext cx="537713" cy="98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755D1-3B6D-D855-F424-25561EFBFA68}"/>
              </a:ext>
            </a:extLst>
          </p:cNvPr>
          <p:cNvSpPr txBox="1"/>
          <p:nvPr/>
        </p:nvSpPr>
        <p:spPr>
          <a:xfrm>
            <a:off x="6912965" y="5648506"/>
            <a:ext cx="17417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Cut off steps for phase diagram</a:t>
            </a:r>
            <a:endParaRPr lang="en-U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8F67194-1804-7E54-4B20-05345F7A0CF9}"/>
              </a:ext>
            </a:extLst>
          </p:cNvPr>
          <p:cNvSpPr/>
          <p:nvPr/>
        </p:nvSpPr>
        <p:spPr>
          <a:xfrm>
            <a:off x="9318077" y="2644009"/>
            <a:ext cx="913086" cy="7882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E8AC4-DC34-F2D6-86B4-1AAD783AD45F}"/>
              </a:ext>
            </a:extLst>
          </p:cNvPr>
          <p:cNvSpPr txBox="1"/>
          <p:nvPr/>
        </p:nvSpPr>
        <p:spPr>
          <a:xfrm>
            <a:off x="10229520" y="2850929"/>
            <a:ext cx="1817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Implementations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99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9064-D38C-F3B7-4A2F-D4466E32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8"/>
            <a:ext cx="10515600" cy="1325563"/>
          </a:xfrm>
        </p:spPr>
        <p:txBody>
          <a:bodyPr/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7A0F3D-532A-5177-A9D7-1D71F3339F73}"/>
              </a:ext>
            </a:extLst>
          </p:cNvPr>
          <p:cNvSpPr txBox="1">
            <a:spLocks/>
          </p:cNvSpPr>
          <p:nvPr/>
        </p:nvSpPr>
        <p:spPr>
          <a:xfrm>
            <a:off x="-452249" y="7344252"/>
            <a:ext cx="9857432" cy="280643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de-DE" sz="2800">
                <a:latin typeface="Arial"/>
                <a:cs typeface="Arial"/>
              </a:rPr>
              <a:t>Do </a:t>
            </a:r>
            <a:r>
              <a:rPr lang="de-DE" sz="2800" err="1">
                <a:latin typeface="Arial"/>
                <a:cs typeface="Arial"/>
              </a:rPr>
              <a:t>we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aggregate</a:t>
            </a:r>
            <a:r>
              <a:rPr lang="de-DE" sz="2800">
                <a:latin typeface="Arial"/>
                <a:cs typeface="Arial"/>
              </a:rPr>
              <a:t>? I </a:t>
            </a:r>
            <a:r>
              <a:rPr lang="de-DE" sz="2800" err="1">
                <a:latin typeface="Arial"/>
                <a:cs typeface="Arial"/>
              </a:rPr>
              <a:t>mean</a:t>
            </a:r>
            <a:r>
              <a:rPr lang="de-DE" sz="2800">
                <a:latin typeface="Arial"/>
                <a:cs typeface="Arial"/>
              </a:rPr>
              <a:t>, </a:t>
            </a:r>
            <a:r>
              <a:rPr lang="de-DE" sz="2800" err="1">
                <a:latin typeface="Arial"/>
                <a:cs typeface="Arial"/>
              </a:rPr>
              <a:t>if</a:t>
            </a:r>
            <a:r>
              <a:rPr lang="de-DE" sz="2800">
                <a:latin typeface="Arial"/>
                <a:cs typeface="Arial"/>
              </a:rPr>
              <a:t> u </a:t>
            </a:r>
            <a:r>
              <a:rPr lang="de-DE" sz="2800" err="1">
                <a:latin typeface="Arial"/>
                <a:cs typeface="Arial"/>
              </a:rPr>
              <a:t>have</a:t>
            </a:r>
            <a:r>
              <a:rPr lang="de-DE" sz="2800">
                <a:latin typeface="Arial"/>
                <a:cs typeface="Arial"/>
              </a:rPr>
              <a:t> a </a:t>
            </a:r>
            <a:r>
              <a:rPr lang="de-DE" sz="2800" err="1">
                <a:latin typeface="Arial"/>
                <a:cs typeface="Arial"/>
              </a:rPr>
              <a:t>neighbour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who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is</a:t>
            </a:r>
            <a:r>
              <a:rPr lang="de-DE" sz="2800">
                <a:latin typeface="Arial"/>
                <a:cs typeface="Arial"/>
              </a:rPr>
              <a:t> a </a:t>
            </a:r>
            <a:r>
              <a:rPr lang="de-DE" sz="2800" err="1">
                <a:latin typeface="Arial"/>
                <a:cs typeface="Arial"/>
              </a:rPr>
              <a:t>beliver</a:t>
            </a:r>
            <a:r>
              <a:rPr lang="de-DE" sz="2800">
                <a:latin typeface="Arial"/>
                <a:cs typeface="Arial"/>
              </a:rPr>
              <a:t> and </a:t>
            </a:r>
            <a:r>
              <a:rPr lang="de-DE" sz="2800" err="1">
                <a:latin typeface="Arial"/>
                <a:cs typeface="Arial"/>
              </a:rPr>
              <a:t>another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one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who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is</a:t>
            </a:r>
            <a:r>
              <a:rPr lang="de-DE" sz="2800">
                <a:latin typeface="Arial"/>
                <a:cs typeface="Arial"/>
              </a:rPr>
              <a:t> a </a:t>
            </a:r>
            <a:r>
              <a:rPr lang="de-DE" sz="2800" err="1">
                <a:latin typeface="Arial"/>
                <a:cs typeface="Arial"/>
              </a:rPr>
              <a:t>disbiliver</a:t>
            </a:r>
            <a:r>
              <a:rPr lang="de-DE" sz="2800">
                <a:latin typeface="Arial"/>
                <a:cs typeface="Arial"/>
              </a:rPr>
              <a:t> and u </a:t>
            </a:r>
            <a:r>
              <a:rPr lang="de-DE" sz="2800" err="1">
                <a:latin typeface="Arial"/>
                <a:cs typeface="Arial"/>
              </a:rPr>
              <a:t>are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uncertain</a:t>
            </a:r>
            <a:r>
              <a:rPr lang="de-DE" sz="2800">
                <a:latin typeface="Arial"/>
                <a:cs typeface="Arial"/>
              </a:rPr>
              <a:t>, </a:t>
            </a:r>
            <a:r>
              <a:rPr lang="de-DE" sz="2800" err="1">
                <a:latin typeface="Arial"/>
                <a:cs typeface="Arial"/>
              </a:rPr>
              <a:t>what</a:t>
            </a:r>
            <a:r>
              <a:rPr lang="de-DE" sz="2800">
                <a:latin typeface="Arial"/>
                <a:cs typeface="Arial"/>
              </a:rPr>
              <a:t> prob do u </a:t>
            </a:r>
            <a:r>
              <a:rPr lang="de-DE" sz="2800" err="1">
                <a:latin typeface="Arial"/>
                <a:cs typeface="Arial"/>
              </a:rPr>
              <a:t>have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of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switching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to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any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of</a:t>
            </a:r>
            <a:r>
              <a:rPr lang="de-DE" sz="2800">
                <a:latin typeface="Arial"/>
                <a:cs typeface="Arial"/>
              </a:rPr>
              <a:t> </a:t>
            </a:r>
            <a:r>
              <a:rPr lang="de-DE" sz="2800" err="1">
                <a:latin typeface="Arial"/>
                <a:cs typeface="Arial"/>
              </a:rPr>
              <a:t>those</a:t>
            </a:r>
            <a:r>
              <a:rPr lang="de-DE" sz="2800">
                <a:latin typeface="Arial"/>
                <a:cs typeface="Arial"/>
              </a:rPr>
              <a:t>?</a:t>
            </a:r>
            <a:endParaRPr lang="de-DE" sz="200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de-DE" sz="2000">
                <a:latin typeface="Arial"/>
                <a:cs typeface="Arial"/>
              </a:rPr>
              <a:t>I </a:t>
            </a:r>
            <a:r>
              <a:rPr lang="de-DE" sz="2000" err="1">
                <a:latin typeface="Arial"/>
                <a:cs typeface="Arial"/>
              </a:rPr>
              <a:t>think</a:t>
            </a:r>
            <a:r>
              <a:rPr lang="de-DE" sz="2000">
                <a:latin typeface="Arial"/>
                <a:cs typeface="Arial"/>
              </a:rPr>
              <a:t> on a </a:t>
            </a:r>
            <a:r>
              <a:rPr lang="de-DE" sz="2000" err="1">
                <a:latin typeface="Arial"/>
                <a:cs typeface="Arial"/>
              </a:rPr>
              <a:t>later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stage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we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need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to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think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about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making</a:t>
            </a:r>
            <a:r>
              <a:rPr lang="de-DE" sz="2000">
                <a:latin typeface="Arial"/>
                <a:cs typeface="Arial"/>
              </a:rPr>
              <a:t> P not </a:t>
            </a:r>
            <a:r>
              <a:rPr lang="de-DE" sz="2000" err="1">
                <a:latin typeface="Arial"/>
                <a:cs typeface="Arial"/>
              </a:rPr>
              <a:t>symmetric</a:t>
            </a:r>
            <a:r>
              <a:rPr lang="de-DE" sz="2000">
                <a:latin typeface="Arial"/>
                <a:cs typeface="Arial"/>
              </a:rPr>
              <a:t>: </a:t>
            </a:r>
            <a:r>
              <a:rPr lang="de-DE" sz="2000" err="1">
                <a:latin typeface="Arial"/>
                <a:cs typeface="Arial"/>
              </a:rPr>
              <a:t>that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is</a:t>
            </a:r>
            <a:r>
              <a:rPr lang="de-DE" sz="2000">
                <a:latin typeface="Arial"/>
                <a:cs typeface="Arial"/>
              </a:rPr>
              <a:t> not </a:t>
            </a:r>
            <a:r>
              <a:rPr lang="de-DE" sz="2000" err="1">
                <a:latin typeface="Arial"/>
                <a:cs typeface="Arial"/>
              </a:rPr>
              <a:t>as</a:t>
            </a:r>
            <a:r>
              <a:rPr lang="de-DE" sz="2000">
                <a:latin typeface="Arial"/>
                <a:cs typeface="Arial"/>
              </a:rPr>
              <a:t> easy </a:t>
            </a:r>
            <a:r>
              <a:rPr lang="de-DE" sz="2000" err="1">
                <a:latin typeface="Arial"/>
                <a:cs typeface="Arial"/>
              </a:rPr>
              <a:t>to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go</a:t>
            </a:r>
            <a:r>
              <a:rPr lang="de-DE" sz="2000">
                <a:latin typeface="Arial"/>
                <a:cs typeface="Arial"/>
              </a:rPr>
              <a:t> in </a:t>
            </a:r>
            <a:r>
              <a:rPr lang="de-DE" sz="2000" err="1">
                <a:latin typeface="Arial"/>
                <a:cs typeface="Arial"/>
              </a:rPr>
              <a:t>one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direction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as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it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is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to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go</a:t>
            </a:r>
            <a:r>
              <a:rPr lang="de-DE" sz="2000">
                <a:latin typeface="Arial"/>
                <a:cs typeface="Arial"/>
              </a:rPr>
              <a:t> in </a:t>
            </a:r>
            <a:r>
              <a:rPr lang="de-DE" sz="2000" err="1">
                <a:latin typeface="Arial"/>
                <a:cs typeface="Arial"/>
              </a:rPr>
              <a:t>the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other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one</a:t>
            </a:r>
            <a:r>
              <a:rPr lang="de-DE" sz="200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F45D1F-83F0-3E0B-C99B-4E348D43D090}"/>
              </a:ext>
            </a:extLst>
          </p:cNvPr>
          <p:cNvSpPr txBox="1">
            <a:spLocks/>
          </p:cNvSpPr>
          <p:nvPr/>
        </p:nvSpPr>
        <p:spPr>
          <a:xfrm>
            <a:off x="6792815" y="1168548"/>
            <a:ext cx="1014875" cy="4635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err="1">
                <a:latin typeface="Arial"/>
                <a:cs typeface="Arial"/>
              </a:rPr>
              <a:t>Self</a:t>
            </a:r>
            <a:endParaRPr lang="de-DE" sz="2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92E2A49-0AA4-CC8A-E072-AF1CCF8CEB59}"/>
              </a:ext>
            </a:extLst>
          </p:cNvPr>
          <p:cNvSpPr txBox="1">
            <a:spLocks/>
          </p:cNvSpPr>
          <p:nvPr/>
        </p:nvSpPr>
        <p:spPr>
          <a:xfrm rot="16200000">
            <a:off x="-71544" y="4276870"/>
            <a:ext cx="1014875" cy="46352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err="1">
                <a:latin typeface="Arial"/>
                <a:cs typeface="Arial"/>
              </a:rPr>
              <a:t>Neighbors</a:t>
            </a:r>
            <a:endParaRPr lang="de-DE" sz="2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FBB40C-6644-2663-D3CE-1B9B1F2D5CE7}"/>
              </a:ext>
            </a:extLst>
          </p:cNvPr>
          <p:cNvSpPr/>
          <p:nvPr/>
        </p:nvSpPr>
        <p:spPr>
          <a:xfrm>
            <a:off x="3392194" y="1920057"/>
            <a:ext cx="720000" cy="72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B</a:t>
            </a:r>
            <a:endParaRPr lang="en-CH" sz="2400" b="1">
              <a:latin typeface="Arial"/>
              <a:cs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534B5-EDA6-90A0-F47F-532008D3B541}"/>
              </a:ext>
            </a:extLst>
          </p:cNvPr>
          <p:cNvSpPr/>
          <p:nvPr/>
        </p:nvSpPr>
        <p:spPr>
          <a:xfrm>
            <a:off x="6790903" y="1920056"/>
            <a:ext cx="720000" cy="72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3C60E9-7211-D7F8-EDCC-4E132D911EC6}"/>
              </a:ext>
            </a:extLst>
          </p:cNvPr>
          <p:cNvSpPr/>
          <p:nvPr/>
        </p:nvSpPr>
        <p:spPr>
          <a:xfrm>
            <a:off x="10189612" y="1920057"/>
            <a:ext cx="720000" cy="72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4052F-6522-FEC8-5680-A4BE5C4EB73C}"/>
              </a:ext>
            </a:extLst>
          </p:cNvPr>
          <p:cNvSpPr/>
          <p:nvPr/>
        </p:nvSpPr>
        <p:spPr>
          <a:xfrm>
            <a:off x="1429300" y="2958849"/>
            <a:ext cx="720000" cy="72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B</a:t>
            </a:r>
            <a:endParaRPr lang="en-CH" sz="2400" b="1">
              <a:latin typeface="Arial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EAEB37-1CF5-A773-2AA8-49D2FC44C099}"/>
              </a:ext>
            </a:extLst>
          </p:cNvPr>
          <p:cNvSpPr/>
          <p:nvPr/>
        </p:nvSpPr>
        <p:spPr>
          <a:xfrm>
            <a:off x="1429301" y="4341874"/>
            <a:ext cx="720000" cy="72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134C0C-119B-349D-4E0F-818BDAE94460}"/>
              </a:ext>
            </a:extLst>
          </p:cNvPr>
          <p:cNvSpPr/>
          <p:nvPr/>
        </p:nvSpPr>
        <p:spPr>
          <a:xfrm>
            <a:off x="3392194" y="2955446"/>
            <a:ext cx="720000" cy="72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B</a:t>
            </a:r>
            <a:endParaRPr lang="en-CH" sz="2400" b="1">
              <a:latin typeface="Arial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053936-3982-E779-5F74-00CA296B81DE}"/>
              </a:ext>
            </a:extLst>
          </p:cNvPr>
          <p:cNvSpPr/>
          <p:nvPr/>
        </p:nvSpPr>
        <p:spPr>
          <a:xfrm>
            <a:off x="10189611" y="4339842"/>
            <a:ext cx="720000" cy="72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Autofit/>
          </a:bodyPr>
          <a:lstStyle/>
          <a:p>
            <a:pPr algn="ctr"/>
            <a:r>
              <a:rPr lang="de-DE" sz="2400" b="1">
                <a:latin typeface="Arial"/>
                <a:cs typeface="Arial"/>
              </a:rPr>
              <a:t>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B0BB55-8B5A-0A66-8E6F-2C5753E62B2A}"/>
              </a:ext>
            </a:extLst>
          </p:cNvPr>
          <p:cNvGrpSpPr/>
          <p:nvPr/>
        </p:nvGrpSpPr>
        <p:grpSpPr>
          <a:xfrm>
            <a:off x="9440320" y="2633031"/>
            <a:ext cx="2228283" cy="1588064"/>
            <a:chOff x="2352283" y="6270503"/>
            <a:chExt cx="2228283" cy="158806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552A52-B6E2-783F-2FA7-8633702F15E5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F234375-90D0-B737-8E7A-61F0596848DE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1B3838C-AF1C-F32E-DCB8-0B91FF4C0B03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CF67926-8808-451F-D9A0-8BED0FF64A06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D</a:t>
                  </a:r>
                  <a:endParaRPr lang="en-CH" sz="2400" b="1">
                    <a:latin typeface="Arial"/>
                    <a:cs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9A05553-13A9-3F27-CFFB-CEAC0F8F20AC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U</a:t>
                  </a:r>
                  <a:endParaRPr lang="en-CH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249EF-711F-4140-E188-AD82A5C5BB61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FAF291-9459-FBC4-5931-3261E6781157}"/>
              </a:ext>
            </a:extLst>
          </p:cNvPr>
          <p:cNvGrpSpPr/>
          <p:nvPr/>
        </p:nvGrpSpPr>
        <p:grpSpPr>
          <a:xfrm>
            <a:off x="2639829" y="4027634"/>
            <a:ext cx="2228283" cy="1588064"/>
            <a:chOff x="2352283" y="6270503"/>
            <a:chExt cx="2228283" cy="15880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E7213E-B095-7193-E937-46218AB2389C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1A349E0-1381-DC2A-03EE-0C6AD9599BDF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2B1E263-B609-C2C7-1B12-ED853197514F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8F580B7-5E11-A9C1-A80F-94CA0B1D47CC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B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4833E2A-8CCF-B382-90F5-8AE1548E5EC9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U</a:t>
                  </a:r>
                  <a:endParaRPr lang="en-CH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7235CC-49B1-6517-20F2-6B6B995A92B3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032C50-D19A-787E-6FBF-16FB090649A1}"/>
              </a:ext>
            </a:extLst>
          </p:cNvPr>
          <p:cNvGrpSpPr/>
          <p:nvPr/>
        </p:nvGrpSpPr>
        <p:grpSpPr>
          <a:xfrm>
            <a:off x="6032885" y="4027633"/>
            <a:ext cx="2228283" cy="1588064"/>
            <a:chOff x="2352283" y="6270503"/>
            <a:chExt cx="2228283" cy="15880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199028-3C0C-7922-B4EB-B8CA300F645F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E3CCA854-9A40-814B-74EE-9D0A5266562D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194A023-E61C-D05E-5DE9-5BBF5D4BD742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3F68F67-6A53-5CFA-7C85-2D7A6D9199C5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U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2C21141-F3D4-81D3-6A78-2CE293E37B45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de-DE" sz="2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F721-EE38-4C12-CE3C-881B4B2F8B5D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F84FEF-CA0D-1D85-EBD6-FAB52E6F4228}"/>
              </a:ext>
            </a:extLst>
          </p:cNvPr>
          <p:cNvGrpSpPr/>
          <p:nvPr/>
        </p:nvGrpSpPr>
        <p:grpSpPr>
          <a:xfrm>
            <a:off x="6032884" y="2633029"/>
            <a:ext cx="2228283" cy="1588064"/>
            <a:chOff x="2352283" y="6270503"/>
            <a:chExt cx="2228283" cy="158806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9CAC4A-47CB-AAE5-E7BD-846BA08B6709}"/>
                </a:ext>
              </a:extLst>
            </p:cNvPr>
            <p:cNvGrpSpPr/>
            <p:nvPr/>
          </p:nvGrpSpPr>
          <p:grpSpPr>
            <a:xfrm>
              <a:off x="2352283" y="6562357"/>
              <a:ext cx="2228283" cy="1296210"/>
              <a:chOff x="6235001" y="5602835"/>
              <a:chExt cx="2228283" cy="1296210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5FC451F-0DB6-6335-62C9-C05C1B296CE6}"/>
                  </a:ext>
                </a:extLst>
              </p:cNvPr>
              <p:cNvSpPr/>
              <p:nvPr/>
            </p:nvSpPr>
            <p:spPr>
              <a:xfrm rot="19045885">
                <a:off x="6677099" y="5607861"/>
                <a:ext cx="1295330" cy="1291184"/>
              </a:xfrm>
              <a:prstGeom prst="arc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A937751-1CDC-F8BC-BE61-DB9124F6EA67}"/>
                  </a:ext>
                </a:extLst>
              </p:cNvPr>
              <p:cNvGrpSpPr/>
              <p:nvPr/>
            </p:nvGrpSpPr>
            <p:grpSpPr>
              <a:xfrm>
                <a:off x="6235001" y="5602835"/>
                <a:ext cx="2228283" cy="761438"/>
                <a:chOff x="6235001" y="5602835"/>
                <a:chExt cx="2228283" cy="76143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BD674F7-ADD5-5F76-30C8-345703436A69}"/>
                    </a:ext>
                  </a:extLst>
                </p:cNvPr>
                <p:cNvSpPr/>
                <p:nvPr/>
              </p:nvSpPr>
              <p:spPr>
                <a:xfrm>
                  <a:off x="6235001" y="5602835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U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35B3ADB-05FB-1F59-3508-CE9C60C46102}"/>
                    </a:ext>
                  </a:extLst>
                </p:cNvPr>
                <p:cNvSpPr/>
                <p:nvPr/>
              </p:nvSpPr>
              <p:spPr>
                <a:xfrm>
                  <a:off x="7743284" y="5644273"/>
                  <a:ext cx="720000" cy="72000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de-DE" sz="2400" b="1">
                      <a:latin typeface="Arial"/>
                      <a:cs typeface="Arial"/>
                    </a:rPr>
                    <a:t>B</a:t>
                  </a:r>
                  <a:endParaRPr lang="de-DE" sz="24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651898-99CF-8598-0D72-39A4D6065F9B}"/>
                </a:ext>
              </a:extLst>
            </p:cNvPr>
            <p:cNvSpPr txBox="1"/>
            <p:nvPr/>
          </p:nvSpPr>
          <p:spPr>
            <a:xfrm>
              <a:off x="3315572" y="6270503"/>
              <a:ext cx="279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P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56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CF0A88F-343A-8859-A266-485FA38D16AC}"/>
              </a:ext>
            </a:extLst>
          </p:cNvPr>
          <p:cNvGrpSpPr/>
          <p:nvPr/>
        </p:nvGrpSpPr>
        <p:grpSpPr>
          <a:xfrm>
            <a:off x="9856695" y="3169089"/>
            <a:ext cx="2332320" cy="3690785"/>
            <a:chOff x="9400988" y="1219267"/>
            <a:chExt cx="2743201" cy="3870078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A140835-5DC3-71DA-0713-22007541E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989" y="2276655"/>
              <a:ext cx="2743200" cy="2812690"/>
            </a:xfrm>
            <a:prstGeom prst="rect">
              <a:avLst/>
            </a:prstGeom>
          </p:spPr>
        </p:pic>
        <p:pic>
          <p:nvPicPr>
            <p:cNvPr id="3" name="Picture 4" descr="Logo&#10;&#10;Description automatically generated">
              <a:extLst>
                <a:ext uri="{FF2B5EF4-FFF2-40B4-BE49-F238E27FC236}">
                  <a16:creationId xmlns:a16="http://schemas.microsoft.com/office/drawing/2014/main" id="{9E509798-CEFB-36FE-44D3-28810B9FB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0988" y="1219267"/>
              <a:ext cx="2743200" cy="105770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D670E1-77F3-B9AD-95B7-662790C2D318}"/>
              </a:ext>
            </a:extLst>
          </p:cNvPr>
          <p:cNvGrpSpPr/>
          <p:nvPr/>
        </p:nvGrpSpPr>
        <p:grpSpPr>
          <a:xfrm>
            <a:off x="141942" y="3984446"/>
            <a:ext cx="4504764" cy="2056638"/>
            <a:chOff x="4908177" y="4514858"/>
            <a:chExt cx="2749175" cy="1219933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B9F9FB2B-728A-2BB0-27C4-E4176FCF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165" y="4514858"/>
              <a:ext cx="2743200" cy="12199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A6E8FD-569C-A425-3524-CB385440EC8A}"/>
                </a:ext>
              </a:extLst>
            </p:cNvPr>
            <p:cNvSpPr/>
            <p:nvPr/>
          </p:nvSpPr>
          <p:spPr>
            <a:xfrm>
              <a:off x="4908177" y="4680323"/>
              <a:ext cx="2749175" cy="4034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 txBox="1">
            <a:spLocks/>
          </p:cNvSpPr>
          <p:nvPr/>
        </p:nvSpPr>
        <p:spPr>
          <a:xfrm>
            <a:off x="1869411" y="2334166"/>
            <a:ext cx="8453178" cy="217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golden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conspiracy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theories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1024E40-BC5C-615A-6339-8B99EC4C2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753" y="3985191"/>
            <a:ext cx="4857375" cy="192814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177999A-1072-3C32-7735-97A328D89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" y="-840"/>
            <a:ext cx="2743200" cy="2541679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263B9664-555A-66CF-3D42-6C6A6526B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870" y="3202"/>
            <a:ext cx="4917141" cy="2025597"/>
          </a:xfrm>
          <a:prstGeom prst="rect">
            <a:avLst/>
          </a:prstGeom>
        </p:spPr>
      </p:pic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7F69BC-E6CD-11B1-F70A-983398043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988" y="1612"/>
            <a:ext cx="3818964" cy="22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Jose/history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From now on: slide structure that we agreed on, following the “history” approach</a:t>
            </a:r>
          </a:p>
          <a:p>
            <a:r>
              <a:rPr lang="en-US">
                <a:cs typeface="Calibri"/>
              </a:rPr>
              <a:t>Structure:</a:t>
            </a:r>
          </a:p>
          <a:p>
            <a:pPr lvl="1"/>
            <a:r>
              <a:rPr lang="en-US" err="1">
                <a:cs typeface="Calibri"/>
              </a:rPr>
              <a:t>Introductionn</a:t>
            </a:r>
            <a:r>
              <a:rPr lang="en-US">
                <a:cs typeface="Calibri"/>
              </a:rPr>
              <a:t>/Setting the story line</a:t>
            </a:r>
          </a:p>
          <a:p>
            <a:pPr lvl="1"/>
            <a:r>
              <a:rPr lang="en-US">
                <a:cs typeface="Calibri"/>
              </a:rPr>
              <a:t>Explaining our model: SEIZ/different network topologies</a:t>
            </a:r>
          </a:p>
          <a:p>
            <a:pPr lvl="1"/>
            <a:r>
              <a:rPr lang="en-US">
                <a:cs typeface="Calibri"/>
              </a:rPr>
              <a:t>Preliminary results: network topologies reassembling historical periods</a:t>
            </a:r>
          </a:p>
          <a:p>
            <a:pPr lvl="1"/>
            <a:r>
              <a:rPr lang="en-US">
                <a:cs typeface="Calibri"/>
              </a:rPr>
              <a:t>Outlook: go back to rocket guy, money and more</a:t>
            </a:r>
          </a:p>
          <a:p>
            <a:r>
              <a:rPr lang="en-US">
                <a:cs typeface="Calibri"/>
              </a:rPr>
              <a:t>After that there is space for back up slides.</a:t>
            </a:r>
          </a:p>
          <a:p>
            <a:r>
              <a:rPr lang="en-US">
                <a:cs typeface="Calibri"/>
              </a:rPr>
              <a:t>After that a dummy webpage with the links. I will put everything in </a:t>
            </a:r>
            <a:r>
              <a:rPr lang="en-US" err="1">
                <a:cs typeface="Calibri"/>
              </a:rPr>
              <a:t>bibtex</a:t>
            </a:r>
            <a:r>
              <a:rPr lang="en-US">
                <a:cs typeface="Calibri"/>
              </a:rPr>
              <a:t>/overleaf after the presentation. Please put </a:t>
            </a:r>
            <a:r>
              <a:rPr lang="en-US" err="1">
                <a:cs typeface="Calibri"/>
              </a:rPr>
              <a:t>ur</a:t>
            </a:r>
            <a:r>
              <a:rPr lang="en-US">
                <a:cs typeface="Calibri"/>
              </a:rPr>
              <a:t> papers/links there too.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3A1CA-791D-9568-E949-012174E1BF40}"/>
              </a:ext>
            </a:extLst>
          </p:cNvPr>
          <p:cNvSpPr/>
          <p:nvPr/>
        </p:nvSpPr>
        <p:spPr>
          <a:xfrm>
            <a:off x="0" y="-17450"/>
            <a:ext cx="12192000" cy="703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Slides for comments, that are not intended to be included in final 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8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 txBox="1">
            <a:spLocks/>
          </p:cNvSpPr>
          <p:nvPr/>
        </p:nvSpPr>
        <p:spPr>
          <a:xfrm>
            <a:off x="1869411" y="2334166"/>
            <a:ext cx="8453178" cy="217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88889"/>
            <a:ext cx="10515600" cy="312665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“The public is convinced that beliefs in conspiracy theories are increasing, and many scholars, journalists, and policymakers agree.”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“In no instance do we observe systematic evidence for an increase in </a:t>
            </a:r>
            <a:r>
              <a:rPr lang="en-US" err="1"/>
              <a:t>conspiracism</a:t>
            </a:r>
            <a:r>
              <a:rPr lang="en-US"/>
              <a:t>, however operationalized.”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8755" cy="322252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5595582" y="4203510"/>
            <a:ext cx="491319" cy="1044054"/>
          </a:xfrm>
          <a:prstGeom prst="downArrow">
            <a:avLst/>
          </a:prstGeom>
          <a:solidFill>
            <a:srgbClr val="4C89A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8DEAC6-66E8-48FF-74CD-9AA97698B7BA}"/>
              </a:ext>
            </a:extLst>
          </p:cNvPr>
          <p:cNvSpPr txBox="1">
            <a:spLocks/>
          </p:cNvSpPr>
          <p:nvPr/>
        </p:nvSpPr>
        <p:spPr>
          <a:xfrm>
            <a:off x="3861984" y="3872254"/>
            <a:ext cx="8453178" cy="217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700" b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4 </a:t>
            </a:r>
            <a:r>
              <a:rPr lang="de-DE" sz="6700" b="1" err="1">
                <a:ln>
                  <a:solidFill>
                    <a:sysClr val="windowText" lastClr="000000"/>
                  </a:solidFill>
                </a:ln>
                <a:solidFill>
                  <a:srgbClr val="4C89AE"/>
                </a:solidFill>
                <a:latin typeface="Arial"/>
                <a:cs typeface="Arial"/>
              </a:rPr>
              <a:t>studies</a:t>
            </a:r>
            <a:b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H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4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8755" cy="3222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7817"/>
          <a:stretch/>
        </p:blipFill>
        <p:spPr>
          <a:xfrm>
            <a:off x="0" y="2232725"/>
            <a:ext cx="6037006" cy="426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1202" b="9566"/>
          <a:stretch/>
        </p:blipFill>
        <p:spPr>
          <a:xfrm>
            <a:off x="6037007" y="2232725"/>
            <a:ext cx="6188051" cy="39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5807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2593</Words>
  <Application>Microsoft Office PowerPoint</Application>
  <PresentationFormat>Widescreen</PresentationFormat>
  <Paragraphs>416</Paragraphs>
  <Slides>60</Slides>
  <Notes>31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Larissa</vt:lpstr>
      <vt:lpstr>Network structure and money flow as drivers of conspiracy thinking</vt:lpstr>
      <vt:lpstr>Table of Contents</vt:lpstr>
      <vt:lpstr>Some background on conspiracy theories</vt:lpstr>
      <vt:lpstr>We can access more data than ever</vt:lpstr>
      <vt:lpstr>Examples of popular conspiracy theories </vt:lpstr>
      <vt:lpstr>PowerPoint Presentation</vt:lpstr>
      <vt:lpstr>PowerPoint Presentation</vt:lpstr>
      <vt:lpstr>PowerPoint Presentation</vt:lpstr>
      <vt:lpstr>PowerPoint Presentation</vt:lpstr>
      <vt:lpstr>Limitations of the study</vt:lpstr>
      <vt:lpstr>Variety in the age of conspiracy theories </vt:lpstr>
      <vt:lpstr>Variety in the age of conspiracy theories </vt:lpstr>
      <vt:lpstr>Variety in the age of conspiracy theories </vt:lpstr>
      <vt:lpstr>Case study:  Flat Earth </vt:lpstr>
      <vt:lpstr>Case study: Flat Earth</vt:lpstr>
      <vt:lpstr>Case study: Flat Earth</vt:lpstr>
      <vt:lpstr>Why do we care?</vt:lpstr>
      <vt:lpstr>Why do we care?</vt:lpstr>
      <vt:lpstr>Summary of the introduction: gap</vt:lpstr>
      <vt:lpstr>Summary of the introduction: gap</vt:lpstr>
      <vt:lpstr>Summary of the introduction: gap</vt:lpstr>
      <vt:lpstr>Research question:  Is the topology of the network  responsible for the increase in conspiracy thinking?</vt:lpstr>
      <vt:lpstr>Our model</vt:lpstr>
      <vt:lpstr>SEIZ-Model of Opinion Spread</vt:lpstr>
      <vt:lpstr>Modifications to the SEIZ-Model</vt:lpstr>
      <vt:lpstr>Agent based modelling</vt:lpstr>
      <vt:lpstr>We select representative topologies  for 4 "epochs"</vt:lpstr>
      <vt:lpstr>PowerPoint Presentation</vt:lpstr>
      <vt:lpstr>Preliminary results</vt:lpstr>
      <vt:lpstr>Presentation of results</vt:lpstr>
      <vt:lpstr>The pre-media era</vt:lpstr>
      <vt:lpstr>The legacy media era</vt:lpstr>
      <vt:lpstr>The early-internet era</vt:lpstr>
      <vt:lpstr>The modern internet era</vt:lpstr>
      <vt:lpstr>Phase diagrams and takeaways</vt:lpstr>
      <vt:lpstr>Takeaways – network structure</vt:lpstr>
      <vt:lpstr>Outlook, further work, and considerations</vt:lpstr>
      <vt:lpstr>Limitations</vt:lpstr>
      <vt:lpstr>Remember that rocket guy?</vt:lpstr>
      <vt:lpstr>Outlook (to-do)</vt:lpstr>
      <vt:lpstr>buying merch boosts identity consolidation</vt:lpstr>
      <vt:lpstr>buying merch boosts identity consolidation</vt:lpstr>
      <vt:lpstr>Research question:  Could network structure and money flow jointly cause an increase in conspiracy thinking?</vt:lpstr>
      <vt:lpstr>Outlook (to-do)</vt:lpstr>
      <vt:lpstr>Thanks  </vt:lpstr>
      <vt:lpstr>Network structure and money flow as drivers of conspiracy thinking</vt:lpstr>
      <vt:lpstr>Back up slides</vt:lpstr>
      <vt:lpstr>Case study: Flat Earth</vt:lpstr>
      <vt:lpstr>Summary survey results</vt:lpstr>
      <vt:lpstr>Summary introduction: towards R1</vt:lpstr>
      <vt:lpstr>Networks are engineered to have the same density, assuming </vt:lpstr>
      <vt:lpstr>Dunbar's numbers of social connections</vt:lpstr>
      <vt:lpstr>Back up slides</vt:lpstr>
      <vt:lpstr>Literature</vt:lpstr>
      <vt:lpstr>Agent based modelling</vt:lpstr>
      <vt:lpstr>PowerPoint Presentation</vt:lpstr>
      <vt:lpstr>Agent based modelling</vt:lpstr>
      <vt:lpstr>How to phase diagram</vt:lpstr>
      <vt:lpstr>Agent based modelling</vt:lpstr>
      <vt:lpstr>Jose/history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Christopher Witzany</dc:creator>
  <cp:lastModifiedBy>Christopher Witzany</cp:lastModifiedBy>
  <cp:revision>2</cp:revision>
  <dcterms:created xsi:type="dcterms:W3CDTF">2022-11-29T19:10:13Z</dcterms:created>
  <dcterms:modified xsi:type="dcterms:W3CDTF">2022-12-20T22:59:42Z</dcterms:modified>
</cp:coreProperties>
</file>